
<file path=[Content_Types].xml><?xml version="1.0" encoding="utf-8"?>
<Types xmlns="http://schemas.openxmlformats.org/package/2006/content-types">
  <Default Extension="xlsx" ContentType="application/vnd.openxmlformats-officedocument.spreadsheetml.sheet"/>
  <Default Extension="wmf" ContentType="image/x-wmf"/>
  <Default Extension="png" ContentType="image/png"/>
  <Default Extension="jpg" ContentType="image/jpeg"/>
  <Default Extension="jpeg" ContentType="image/jpeg"/>
  <Default Extension="xml" ContentType="application/xml"/>
  <Default Extension="rels" ContentType="application/vnd.openxmlformats-package.relationships+xml"/>
  <Default Extension="bin" ContentType="application/vnd.openxmlformats-officedocument.oleObject"/>
  <Override PartName="/ppt/slides/slide32.xml" ContentType="application/vnd.openxmlformats-officedocument.presentationml.slide+xml"/>
  <Override PartName="/ppt/slides/slide34.xml" ContentType="application/vnd.openxmlformats-officedocument.presentationml.slide+xml"/>
  <Override PartName="/ppt/slides/slide27.xml" ContentType="application/vnd.openxmlformats-officedocument.presentationml.slide+xml"/>
  <Override PartName="/ppt/slides/slide24.xml" ContentType="application/vnd.openxmlformats-officedocument.presentationml.slide+xml"/>
  <Override PartName="/ppt/slides/slide23.xml" ContentType="application/vnd.openxmlformats-officedocument.presentationml.slide+xml"/>
  <Override PartName="/ppt/slides/slide17.xml" ContentType="application/vnd.openxmlformats-officedocument.presentationml.slide+xml"/>
  <Override PartName="/ppt/slides/slide16.xml" ContentType="application/vnd.openxmlformats-officedocument.presentationml.slide+xml"/>
  <Override PartName="/ppt/slides/slide15.xml" ContentType="application/vnd.openxmlformats-officedocument.presentationml.slide+xml"/>
  <Override PartName="/ppt/slides/slide14.xml" ContentType="application/vnd.openxmlformats-officedocument.presentationml.slide+xml"/>
  <Override PartName="/ppt/slides/slide13.xml" ContentType="application/vnd.openxmlformats-officedocument.presentationml.slide+xml"/>
  <Override PartName="/ppt/slides/slide12.xml" ContentType="application/vnd.openxmlformats-officedocument.presentationml.slide+xml"/>
  <Override PartName="/ppt/slides/slide33.xml" ContentType="application/vnd.openxmlformats-officedocument.presentationml.slide+xml"/>
  <Override PartName="/ppt/slides/slide20.xml" ContentType="application/vnd.openxmlformats-officedocument.presentationml.slide+xml"/>
  <Override PartName="/ppt/slides/slide9.xml" ContentType="application/vnd.openxmlformats-officedocument.presentationml.slide+xml"/>
  <Override PartName="/ppt/slides/slide35.xml" ContentType="application/vnd.openxmlformats-officedocument.presentationml.slide+xml"/>
  <Override PartName="/ppt/slides/slide10.xml" ContentType="application/vnd.openxmlformats-officedocument.presentationml.slide+xml"/>
  <Override PartName="/ppt/slides/slide6.xml" ContentType="application/vnd.openxmlformats-officedocument.presentationml.slide+xml"/>
  <Override PartName="/ppt/slides/slide2.xml" ContentType="application/vnd.openxmlformats-officedocument.presentationml.slide+xml"/>
  <Override PartName="/ppt/slides/slide18.xml" ContentType="application/vnd.openxmlformats-officedocument.presentationml.slide+xml"/>
  <Override PartName="/ppt/slideLayouts/slideLayout10.xml" ContentType="application/vnd.openxmlformats-officedocument.presentationml.slideLayout+xml"/>
  <Override PartName="/ppt/slides/slide29.xml" ContentType="application/vnd.openxmlformats-officedocument.presentationml.slide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s/slide37.xml" ContentType="application/vnd.openxmlformats-officedocument.presentationml.slide+xml"/>
  <Override PartName="/ppt/slideLayouts/slideLayout2.xml" ContentType="application/vnd.openxmlformats-officedocument.presentationml.slideLayout+xml"/>
  <Override PartName="/ppt/slides/slide22.xml" ContentType="application/vnd.openxmlformats-officedocument.presentationml.slide+xml"/>
  <Override PartName="/ppt/slides/slide8.xml" ContentType="application/vnd.openxmlformats-officedocument.presentationml.slide+xml"/>
  <Override PartName="/docProps/app.xml" ContentType="application/vnd.openxmlformats-officedocument.extended-properties+xml"/>
  <Override PartName="/ppt/slideLayouts/slideLayout6.xml" ContentType="application/vnd.openxmlformats-officedocument.presentationml.slideLayout+xml"/>
  <Override PartName="/ppt/slides/slide21.xml" ContentType="application/vnd.openxmlformats-officedocument.presentationml.slide+xml"/>
  <Override PartName="/docProps/core.xml" ContentType="application/vnd.openxmlformats-package.core-properties+xml"/>
  <Override PartName="/ppt/slides/slide4.xml" ContentType="application/vnd.openxmlformats-officedocument.presentationml.slide+xml"/>
  <Override PartName="/ppt/slides/slide25.xml" ContentType="application/vnd.openxmlformats-officedocument.presentationml.slide+xml"/>
  <Override PartName="/ppt/slideMasters/slideMaster1.xml" ContentType="application/vnd.openxmlformats-officedocument.presentationml.slideMaster+xml"/>
  <Override PartName="/ppt/slides/slide5.xml" ContentType="application/vnd.openxmlformats-officedocument.presentationml.slide+xml"/>
  <Override PartName="/ppt/slides/slide31.xml" ContentType="application/vnd.openxmlformats-officedocument.presentationml.slide+xml"/>
  <Override PartName="/ppt/slides/slide26.xml" ContentType="application/vnd.openxmlformats-officedocument.presentationml.slide+xml"/>
  <Override PartName="/ppt/slides/slide11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charts/chart4.xml" ContentType="application/vnd.openxmlformats-officedocument.drawingml.char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s/slide3.xml" ContentType="application/vnd.openxmlformats-officedocument.presentationml.slide+xml"/>
  <Override PartName="/ppt/charts/chart3.xml" ContentType="application/vnd.openxmlformats-officedocument.drawingml.chart+xml"/>
  <Override PartName="/ppt/tableStyles.xml" ContentType="application/vnd.openxmlformats-officedocument.presentationml.tableStyles+xml"/>
  <Override PartName="/ppt/presentation.xml" ContentType="application/vnd.openxmlformats-officedocument.presentationml.presentation.main+xml"/>
  <Override PartName="/ppt/theme/theme1.xml" ContentType="application/vnd.openxmlformats-officedocument.theme+xml"/>
  <Override PartName="/ppt/slides/slide28.xml" ContentType="application/vnd.openxmlformats-officedocument.presentationml.slide+xml"/>
  <Override PartName="/ppt/drawings/drawing1.xml" ContentType="application/vnd.openxmlformats-officedocument.drawingml.chartshapes+xml"/>
  <Override PartName="/ppt/slides/slide19.xml" ContentType="application/vnd.openxmlformats-officedocument.presentationml.slide+xml"/>
  <Override PartName="/ppt/viewProps.xml" ContentType="application/vnd.openxmlformats-officedocument.presentationml.viewProps+xml"/>
  <Override PartName="/ppt/charts/style1.xml" ContentType="application/vnd.ms-office.chartstyle+xml"/>
  <Override PartName="/ppt/slides/slide1.xml" ContentType="application/vnd.openxmlformats-officedocument.presentationml.slide+xml"/>
  <Override PartName="/ppt/slides/slide36.xml" ContentType="application/vnd.openxmlformats-officedocument.presentationml.slide+xml"/>
  <Override PartName="/ppt/slides/slide30.xml" ContentType="application/vnd.openxmlformats-officedocument.presentationml.slide+xml"/>
  <Override PartName="/ppt/charts/colors1.xml" ContentType="application/vnd.ms-office.chartcolorstyle+xml"/>
  <Override PartName="/ppt/charts/chart1.xml" ContentType="application/vnd.openxmlformats-officedocument.drawingml.chart+xml"/>
  <Override PartName="/ppt/charts/chart2.xml" ContentType="application/vnd.openxmlformats-officedocument.drawingml.chart+xml"/>
</Types>
</file>

<file path=_rels/.rels><?xml version="1.0" encoding="UTF-8" standalone="yes"?><Relationships xmlns="http://schemas.openxmlformats.org/package/2006/relationships"><Relationship Id="rId3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aveSubsetFonts="1">
  <p:sldMasterIdLst>
    <p:sldMasterId id="2147483648" r:id="rId1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  <p:sldId id="283" r:id="rId30"/>
    <p:sldId id="284" r:id="rId31"/>
    <p:sldId id="285" r:id="rId32"/>
    <p:sldId id="286" r:id="rId33"/>
    <p:sldId id="287" r:id="rId34"/>
    <p:sldId id="288" r:id="rId35"/>
    <p:sldId id="289" r:id="rId36"/>
    <p:sldId id="290" r:id="rId37"/>
    <p:sldId id="291" r:id="rId38"/>
    <p:sldId id="292" r:id="rId39"/>
  </p:sldIdLst>
  <p:sldSz cx="12192000" cy="6858000"/>
  <p:notesSz cx="12192000" cy="6858000"/>
  <p:defaultTextStyle>
    <a:defPPr>
      <a:defRPr lang="ru-RU"/>
    </a:defPPr>
    <a:lvl1pPr marL="0" algn="l" defTabSz="914400">
      <a:defRPr sz="18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>
      <a:defRPr sz="18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>
      <a:defRPr sz="18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>
      <a:defRPr sz="18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>
      <a:defRPr sz="18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>
      <a:defRPr sz="18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>
      <a:defRPr sz="18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>
      <a:defRPr sz="18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>
      <a:defRPr sz="18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</p:showPr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>
              <a:solidFill>
                <a:schemeClr val="lt1"/>
              </a:solidFill>
            </a:ln>
          </a:left>
          <a:right>
            <a:ln w="12700">
              <a:solidFill>
                <a:schemeClr val="lt1"/>
              </a:solidFill>
            </a:ln>
          </a:right>
          <a:top>
            <a:ln w="12700">
              <a:solidFill>
                <a:schemeClr val="lt1"/>
              </a:solidFill>
            </a:ln>
          </a:top>
          <a:bottom>
            <a:ln w="12700">
              <a:solidFill>
                <a:schemeClr val="lt1"/>
              </a:solidFill>
            </a:ln>
          </a:bottom>
          <a:insideH>
            <a:ln w="12700">
              <a:solidFill>
                <a:schemeClr val="lt1"/>
              </a:solidFill>
            </a:ln>
          </a:insideH>
          <a:insideV>
            <a:ln w="12700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  <a:fill>
          <a:solidFill>
            <a:schemeClr val="accent1">
              <a:tint val="40000"/>
            </a:schemeClr>
          </a:solidFill>
        </a:fill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seCell>
      <a:tcStyle>
        <a:tcBdr/>
      </a:tcStyle>
    </a:seCell>
    <a:swCell>
      <a:tcStyle>
        <a:tcBdr/>
      </a:tcStyle>
    </a:swCell>
    <a:firstRow>
      <a:tcTxStyle b="on">
        <a:fontRef idx="minor">
          <a:prstClr val="black"/>
        </a:fontRef>
        <a:schemeClr val="lt1"/>
      </a:tcTxStyle>
      <a:tcStyle>
        <a:tcBdr>
          <a:bottom>
            <a:ln w="38100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  <a:neCell>
      <a:tcStyle>
        <a:tcBdr/>
      </a:tcStyle>
    </a:neCell>
    <a:nwCell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 varScale="1">
        <p:scale>
          <a:sx n="101" d="100"/>
          <a:sy n="101" d="100"/>
        </p:scale>
        <p:origin x="216" y="114"/>
      </p:cViewPr>
      <p:guideLst>
        <p:guide pos="2160" orient="horz"/>
        <p:guide pos="3840"/>
      </p:guideLst>
    </p:cSldViewPr>
  </p:slideViewPr>
  <p:gridSpacing cx="72008" cy="72008"/>
</p:viewPr>
</file>

<file path=ppt/_rels/presentation.xml.rels><?xml version="1.0" encoding="UTF-8" standalone="yes"?>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9" Type="http://schemas.openxmlformats.org/officeDocument/2006/relationships/slide" Target="slides/slide7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slide" Target="slides/slide15.xml"/><Relationship Id="rId18" Type="http://schemas.openxmlformats.org/officeDocument/2006/relationships/slide" Target="slides/slide16.xml"/><Relationship Id="rId19" Type="http://schemas.openxmlformats.org/officeDocument/2006/relationships/slide" Target="slides/slide17.xml"/><Relationship Id="rId20" Type="http://schemas.openxmlformats.org/officeDocument/2006/relationships/slide" Target="slides/slide18.xml"/><Relationship Id="rId21" Type="http://schemas.openxmlformats.org/officeDocument/2006/relationships/slide" Target="slides/slide19.xml"/><Relationship Id="rId22" Type="http://schemas.openxmlformats.org/officeDocument/2006/relationships/slide" Target="slides/slide20.xml"/><Relationship Id="rId23" Type="http://schemas.openxmlformats.org/officeDocument/2006/relationships/slide" Target="slides/slide21.xml"/><Relationship Id="rId24" Type="http://schemas.openxmlformats.org/officeDocument/2006/relationships/slide" Target="slides/slide22.xml"/><Relationship Id="rId25" Type="http://schemas.openxmlformats.org/officeDocument/2006/relationships/slide" Target="slides/slide23.xml"/><Relationship Id="rId26" Type="http://schemas.openxmlformats.org/officeDocument/2006/relationships/slide" Target="slides/slide24.xml"/><Relationship Id="rId27" Type="http://schemas.openxmlformats.org/officeDocument/2006/relationships/slide" Target="slides/slide25.xml"/><Relationship Id="rId28" Type="http://schemas.openxmlformats.org/officeDocument/2006/relationships/slide" Target="slides/slide26.xml"/><Relationship Id="rId29" Type="http://schemas.openxmlformats.org/officeDocument/2006/relationships/slide" Target="slides/slide27.xml"/><Relationship Id="rId30" Type="http://schemas.openxmlformats.org/officeDocument/2006/relationships/slide" Target="slides/slide28.xml"/><Relationship Id="rId31" Type="http://schemas.openxmlformats.org/officeDocument/2006/relationships/slide" Target="slides/slide29.xml"/><Relationship Id="rId32" Type="http://schemas.openxmlformats.org/officeDocument/2006/relationships/slide" Target="slides/slide30.xml"/><Relationship Id="rId33" Type="http://schemas.openxmlformats.org/officeDocument/2006/relationships/slide" Target="slides/slide31.xml"/><Relationship Id="rId34" Type="http://schemas.openxmlformats.org/officeDocument/2006/relationships/slide" Target="slides/slide32.xml"/><Relationship Id="rId35" Type="http://schemas.openxmlformats.org/officeDocument/2006/relationships/slide" Target="slides/slide33.xml"/><Relationship Id="rId36" Type="http://schemas.openxmlformats.org/officeDocument/2006/relationships/slide" Target="slides/slide34.xml"/><Relationship Id="rId37" Type="http://schemas.openxmlformats.org/officeDocument/2006/relationships/slide" Target="slides/slide35.xml"/><Relationship Id="rId38" Type="http://schemas.openxmlformats.org/officeDocument/2006/relationships/slide" Target="slides/slide36.xml"/><Relationship Id="rId39" Type="http://schemas.openxmlformats.org/officeDocument/2006/relationships/slide" Target="slides/slide37.xml"/><Relationship Id="rId40" Type="http://schemas.openxmlformats.org/officeDocument/2006/relationships/presProps" Target="presProps.xml" /><Relationship Id="rId41" Type="http://schemas.openxmlformats.org/officeDocument/2006/relationships/tableStyles" Target="tableStyles.xml" /><Relationship Id="rId42" Type="http://schemas.openxmlformats.org/officeDocument/2006/relationships/viewProps" Target="viewProps.xml" /></Relationships>
</file>

<file path=ppt/charts/_rels/chart1.xml.rels><?xml version="1.0" encoding="UTF-8" standalone="yes"?><Relationships xmlns="http://schemas.openxmlformats.org/package/2006/relationships"><Relationship Id="rId1" Type="http://schemas.microsoft.com/office/2011/relationships/chartStyle" Target="style1.xml" /><Relationship Id="rId2" Type="http://schemas.microsoft.com/office/2011/relationships/chartColorStyle" Target="colors1.xml" /><Relationship Id="rId3" Type="http://schemas.openxmlformats.org/officeDocument/2006/relationships/package" Target="../embeddings/Microsoft_Excel_Worksheet1.xlsx" /></Relationships>
</file>

<file path=ppt/charts/_rels/chart2.xml.rels><?xml version="1.0" encoding="UTF-8" standalone="yes"?><Relationships xmlns="http://schemas.openxmlformats.org/package/2006/relationships"><Relationship Id="rId1" Type="http://schemas.openxmlformats.org/officeDocument/2006/relationships/chartUserShapes" Target="../drawings/drawing1.xml" /><Relationship Id="rId2" Type="http://schemas.openxmlformats.org/officeDocument/2006/relationships/package" Target="../embeddings/Microsoft_Excel_Worksheet2.xlsx" /></Relationships>
</file>

<file path=ppt/charts/_rels/chart3.xml.rels><?xml version="1.0" encoding="UTF-8" standalone="yes"?><Relationships xmlns="http://schemas.openxmlformats.org/package/2006/relationships"><Relationship Id="rId1" Type="http://schemas.openxmlformats.org/officeDocument/2006/relationships/package" Target="../embeddings/Microsoft_Excel_Worksheet3.xlsx" /></Relationships>
</file>

<file path=ppt/charts/_rels/chart4.xml.rels><?xml version="1.0" encoding="UTF-8" standalone="yes"?><Relationships xmlns="http://schemas.openxmlformats.org/package/2006/relationships"><Relationship Id="rId1" Type="http://schemas.openxmlformats.org/officeDocument/2006/relationships/package" Target="../embeddings/Microsoft_Excel_Worksheet4.xlsx" 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mc="http://schemas.openxmlformats.org/markup-compatibility/2006" xmlns:c14="http://schemas.microsoft.com/office/drawing/2007/8/2/chart">
  <c:date1904 val="0"/>
  <c:lang val="ru-RU"/>
  <c:roundedCorners val="0"/>
  <mc:AlternateContent>
    <mc:Choice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700" b="0" i="0" u="none" strike="noStrike" spc="0">
                <a:solidFill>
                  <a:schemeClr val="tx1"/>
                </a:solidFill>
                <a:latin typeface="Times New Roman"/>
                <a:ea typeface="+mn-ea"/>
                <a:cs typeface="Times New Roman"/>
              </a:defRPr>
            </a:pPr>
            <a:r>
              <a:rPr lang="ru-RU"/>
              <a:t>Отправление грузов железнодорожным транспортом, млн. тонн</a:t>
            </a:r>
            <a:endParaRPr/>
          </a:p>
        </c:rich>
      </c:tx>
      <c:layout/>
      <c:overlay val="0"/>
      <c:spPr bwMode="auto">
        <a:prstGeom prst="rect">
          <a:avLst/>
        </a:prstGeom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700" b="0" i="0" u="none" strike="noStrike" spc="0">
              <a:solidFill>
                <a:schemeClr val="tx1"/>
              </a:solidFill>
              <a:latin typeface="Times New Roman"/>
              <a:ea typeface="+mn-ea"/>
              <a:cs typeface="Times New Roman"/>
            </a:defRPr>
          </a:pPr>
          <a:endParaRPr lang="ru-RU"/>
        </a:p>
      </c:txPr>
    </c:title>
    <c:autoTitleDeleted val="0"/>
    <c:plotArea>
      <c:layout>
        <c:manualLayout>
          <c:layoutTarget val="inner"/>
          <c:xMode val="edge"/>
          <c:yMode val="edge"/>
          <c:x val="0.13264013009138001"/>
          <c:y val="0.17876982163508801"/>
          <c:w val="0.83625745055450385"/>
          <c:h val="0.6666872040324696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 xml:space="preserve">грузы, млн тонн</c:v>
                </c:pt>
              </c:strCache>
            </c:strRef>
          </c:tx>
          <c:spPr bwMode="auto"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 bwMode="auto">
              <a:prstGeom prst="rect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  <a:ln>
                <a:noFill/>
              </a:ln>
              <a:effectLst/>
            </c:spPr>
          </c:dPt>
          <c:dPt>
            <c:idx val="1"/>
            <c:invertIfNegative val="0"/>
            <c:bubble3D val="0"/>
            <c:spPr bwMode="auto">
              <a:prstGeom prst="rect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  <a:effectLst/>
            </c:spPr>
          </c:dPt>
          <c:dPt>
            <c:idx val="2"/>
            <c:invertIfNegative val="0"/>
            <c:bubble3D val="0"/>
            <c:spPr bwMode="auto">
              <a:prstGeom prst="rect">
                <a:avLst/>
              </a:prstGeom>
              <a:solidFill>
                <a:schemeClr val="bg2">
                  <a:lumMod val="50000"/>
                </a:schemeClr>
              </a:solidFill>
              <a:ln>
                <a:noFill/>
              </a:ln>
              <a:effectLst/>
            </c:spPr>
          </c:dPt>
          <c:dLbls>
            <c:showBubbleSize val="0"/>
            <c:showCatName val="0"/>
            <c:showLeaderLines val="0"/>
            <c:showLegendKey val="0"/>
            <c:showPercent val="0"/>
            <c:showSerName val="0"/>
            <c:showVal val="1"/>
            <c:spPr bwMode="auto">
              <a:prstGeom prst="rect">
                <a:avLst/>
              </a:prstGeom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>
                    <a:solidFill>
                      <a:schemeClr val="tx1"/>
                    </a:solidFill>
                    <a:latin typeface="Times New Roman"/>
                    <a:ea typeface="+mn-ea"/>
                    <a:cs typeface="Times New Roman"/>
                  </a:defRPr>
                </a:pPr>
                <a:endParaRPr lang="ru-RU"/>
              </a:p>
            </c:txPr>
          </c:dLbls>
          <c:cat>
            <c:strRef>
              <c:f>Лист1!$A$2:$A$3</c:f>
              <c:strCache>
                <c:ptCount val="2"/>
                <c:pt idx="0">
                  <c:v>2024</c:v>
                </c:pt>
                <c:pt idx="1">
                  <c:v xml:space="preserve">2 мес. 2025</c:v>
                </c:pt>
              </c:strCache>
            </c:strRef>
          </c:cat>
          <c:val>
            <c:numRef>
              <c:f>Лист1!$B$2:$B$3</c:f>
              <c:numCache>
                <c:formatCode>#,##0.00</c:formatCode>
                <c:ptCount val="2"/>
                <c:pt idx="0">
                  <c:v>11.03</c:v>
                </c:pt>
                <c:pt idx="1">
                  <c:v>1.6</c:v>
                </c:pt>
              </c:numCache>
            </c:numRef>
          </c:val>
        </c:ser>
        <c:dLbls>
          <c:showBubbleSize val="0"/>
          <c:showCatName val="0"/>
          <c:showLeaderLines val="0"/>
          <c:showLegendKey val="0"/>
          <c:showPercent val="0"/>
          <c:showSerName val="0"/>
          <c:showVal val="1"/>
        </c:dLbls>
        <c:gapWidth val="219"/>
        <c:axId val="112469888"/>
        <c:axId val="112482176"/>
      </c:barChart>
      <c:catAx>
        <c:axId val="11246988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 bwMode="auto">
          <a:prstGeom prst="rect">
            <a:avLst/>
          </a:prstGeom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>
                <a:solidFill>
                  <a:schemeClr val="tx1"/>
                </a:solidFill>
                <a:latin typeface="Times New Roman"/>
                <a:ea typeface="+mn-ea"/>
                <a:cs typeface="Times New Roman"/>
              </a:defRPr>
            </a:pPr>
            <a:endParaRPr lang="ru-RU"/>
          </a:p>
        </c:txPr>
        <c:crossAx val="112482176"/>
        <c:crosses val="autoZero"/>
        <c:auto val="1"/>
        <c:lblAlgn val="ctr"/>
        <c:lblOffset val="100"/>
        <c:noMultiLvlLbl val="0"/>
      </c:catAx>
      <c:valAx>
        <c:axId val="112482176"/>
        <c:scaling>
          <c:orientation val="minMax"/>
        </c:scaling>
        <c:delete val="0"/>
        <c:axPos val="l"/>
        <c:majorGridlines>
          <c:spPr bwMode="auto">
            <a:prstGeom prst="rect">
              <a:avLst/>
            </a:prstGeom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.00" sourceLinked="1"/>
        <c:majorTickMark val="none"/>
        <c:minorTickMark val="none"/>
        <c:tickLblPos val="nextTo"/>
        <c:spPr bwMode="auto">
          <a:prstGeom prst="rect">
            <a:avLst/>
          </a:prstGeom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>
                <a:solidFill>
                  <a:schemeClr val="tx1"/>
                </a:solidFill>
                <a:latin typeface="Times New Roman"/>
                <a:ea typeface="+mn-ea"/>
                <a:cs typeface="Times New Roman"/>
              </a:defRPr>
            </a:pPr>
            <a:endParaRPr lang="ru-RU"/>
          </a:p>
        </c:txPr>
        <c:crossAx val="112469888"/>
        <c:crosses val="autoZero"/>
        <c:crossBetween val="between"/>
      </c:valAx>
      <c:spPr bwMode="auto">
        <a:prstGeom prst="rect">
          <a:avLst/>
        </a:prstGeom>
        <a:noFill/>
        <a:ln>
          <a:noFill/>
        </a:ln>
        <a:effectLst/>
      </c:spPr>
    </c:plotArea>
    <c:plotVisOnly val="1"/>
    <c:dispBlanksAs val="gap"/>
    <c:showDLblsOverMax val="0"/>
  </c:chart>
  <c:spPr bwMode="auto">
    <a:xfrm>
      <a:off x="838200" y="1061692"/>
      <a:ext cx="4491612" cy="5100983"/>
    </a:xfrm>
    <a:prstGeom prst="rect">
      <a:avLst/>
    </a:prstGeom>
    <a:noFill/>
    <a:ln>
      <a:noFill/>
    </a:ln>
    <a:effectLst/>
  </c:spPr>
  <c:txPr>
    <a:bodyPr/>
    <a:lstStyle/>
    <a:p>
      <a:pPr>
        <a:defRPr sz="1400">
          <a:solidFill>
            <a:schemeClr val="tx1"/>
          </a:solidFill>
          <a:latin typeface="Times New Roman"/>
          <a:cs typeface="Times New Roman"/>
        </a:defRPr>
      </a:pPr>
      <a:endParaRPr lang="ru-RU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mc="http://schemas.openxmlformats.org/markup-compatibility/2006" xmlns:c14="http://schemas.microsoft.com/office/drawing/2007/8/2/chart" xmlns:c16r2="http://schemas.microsoft.com/office/drawing/2015/06/chart">
  <c:date1904 val="0"/>
  <c:lang val="ru-RU"/>
  <c:roundedCorners val="0"/>
  <mc:AlternateContent>
    <mc:Choice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600" b="0">
                <a:latin typeface="Times New Roman"/>
                <a:cs typeface="Times New Roman"/>
              </a:defRPr>
            </a:pPr>
            <a:r>
              <a:rPr lang="ru-RU" sz="1600" b="0">
                <a:latin typeface="Times New Roman"/>
                <a:cs typeface="Times New Roman"/>
              </a:rPr>
              <a:t>Отправление грузов по товарной номенклатуре </a:t>
            </a:r>
            <a:endParaRPr/>
          </a:p>
        </c:rich>
      </c:tx>
      <c:layout>
        <c:manualLayout>
          <c:xMode val="edge"/>
          <c:yMode val="edge"/>
          <c:x val="0.17584927140255024"/>
          <c:y val="0.03119803476946339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060838190649666113"/>
          <c:y val="0.1448987150415722"/>
          <c:w val="0.6172038580246938"/>
          <c:h val="0.78791981875492512"/>
        </c:manualLayout>
      </c:layout>
      <c:doughnutChart>
        <c:varyColors val="1"/>
        <c:ser>
          <c:idx val="0"/>
          <c:order val="0"/>
          <c:explosion val="25"/>
          <c:dLbls>
            <c:dLbl>
              <c:idx val="0"/>
              <c:layout/>
              <c:showBubbleSize val="0"/>
              <c:showCatName val="0"/>
              <c:showLegendKey val="0"/>
              <c:showPercent val="0"/>
              <c:showSerName val="0"/>
              <c:showVal val="1"/>
              <c:tx>
                <c:rich>
                  <a:bodyPr/>
                  <a:lstStyle/>
                  <a:p>
                    <a:pPr>
                      <a:defRPr/>
                    </a:pPr>
                    <a:r>
                      <a:rPr lang="en-US"/>
                      <a:t>506573</a:t>
                    </a:r>
                    <a:endParaRPr lang="en-US"/>
                  </a:p>
                </c:rich>
              </c:tx>
            </c:dLbl>
            <c:dLbl>
              <c:idx val="1"/>
              <c:layout/>
              <c:showBubbleSize val="0"/>
              <c:showCatName val="0"/>
              <c:showLegendKey val="0"/>
              <c:showPercent val="0"/>
              <c:showSerName val="0"/>
              <c:showVal val="1"/>
              <c:tx>
                <c:rich>
                  <a:bodyPr/>
                  <a:lstStyle/>
                  <a:p>
                    <a:pPr>
                      <a:defRPr/>
                    </a:pPr>
                    <a:r>
                      <a:rPr lang="en-US"/>
                      <a:t>2038143</a:t>
                    </a:r>
                    <a:endParaRPr lang="en-US"/>
                  </a:p>
                </c:rich>
              </c:tx>
            </c:dLbl>
            <c:dLbl>
              <c:idx val="2"/>
              <c:layout/>
              <c:showBubbleSize val="0"/>
              <c:showCatName val="0"/>
              <c:showLegendKey val="0"/>
              <c:showPercent val="0"/>
              <c:showSerName val="0"/>
              <c:showVal val="1"/>
              <c:tx>
                <c:rich>
                  <a:bodyPr/>
                  <a:lstStyle/>
                  <a:p>
                    <a:pPr>
                      <a:defRPr/>
                    </a:pPr>
                    <a:r>
                      <a:rPr lang="en-US"/>
                      <a:t>1955952</a:t>
                    </a:r>
                    <a:endParaRPr lang="en-US"/>
                  </a:p>
                </c:rich>
              </c:tx>
            </c:dLbl>
            <c:dLbl>
              <c:idx val="3"/>
              <c:layout/>
              <c:showBubbleSize val="0"/>
              <c:showCatName val="0"/>
              <c:showLegendKey val="0"/>
              <c:showPercent val="0"/>
              <c:showSerName val="0"/>
              <c:showVal val="1"/>
              <c:tx>
                <c:rich>
                  <a:bodyPr/>
                  <a:lstStyle/>
                  <a:p>
                    <a:pPr>
                      <a:defRPr/>
                    </a:pPr>
                    <a:r>
                      <a:rPr lang="en-US"/>
                      <a:t>1243990</a:t>
                    </a:r>
                    <a:endParaRPr lang="en-US"/>
                  </a:p>
                </c:rich>
              </c:tx>
            </c:dLbl>
            <c:dLbl>
              <c:idx val="4"/>
              <c:layout/>
              <c:showBubbleSize val="0"/>
              <c:showCatName val="0"/>
              <c:showLegendKey val="0"/>
              <c:showPercent val="0"/>
              <c:showSerName val="0"/>
              <c:showVal val="1"/>
              <c:spPr bwMode="auto"/>
              <c:tx>
                <c:rich>
                  <a:bodyPr rot="1260000"/>
                  <a:lstStyle/>
                  <a:p>
                    <a:pPr>
                      <a:defRPr/>
                    </a:pPr>
                    <a:r>
                      <a:rPr lang="en-US"/>
                      <a:t>875283</a:t>
                    </a:r>
                    <a:endParaRPr lang="en-US"/>
                  </a:p>
                </c:rich>
              </c:tx>
            </c:dLbl>
            <c:dLbl>
              <c:idx val="5"/>
              <c:layout/>
              <c:showBubbleSize val="0"/>
              <c:showCatName val="0"/>
              <c:showLegendKey val="0"/>
              <c:showPercent val="0"/>
              <c:showSerName val="0"/>
              <c:showVal val="1"/>
              <c:spPr bwMode="auto"/>
              <c:tx>
                <c:rich>
                  <a:bodyPr rot="2400000"/>
                  <a:lstStyle/>
                  <a:p>
                    <a:pPr>
                      <a:defRPr/>
                    </a:pPr>
                    <a:r>
                      <a:rPr lang="en-US"/>
                      <a:t>473286</a:t>
                    </a:r>
                    <a:endParaRPr lang="en-US"/>
                  </a:p>
                </c:rich>
              </c:tx>
            </c:dLbl>
            <c:dLbl>
              <c:idx val="6"/>
              <c:layout/>
              <c:showBubbleSize val="0"/>
              <c:showCatName val="0"/>
              <c:showLegendKey val="0"/>
              <c:showPercent val="0"/>
              <c:showSerName val="0"/>
              <c:showVal val="1"/>
              <c:spPr bwMode="auto"/>
              <c:tx>
                <c:rich>
                  <a:bodyPr rot="3360000"/>
                  <a:lstStyle/>
                  <a:p>
                    <a:pPr>
                      <a:defRPr/>
                    </a:pPr>
                    <a:r>
                      <a:rPr lang="en-US"/>
                      <a:t>590508</a:t>
                    </a:r>
                    <a:endParaRPr lang="en-US"/>
                  </a:p>
                </c:rich>
              </c:tx>
            </c:dLbl>
            <c:dLbl>
              <c:idx val="7"/>
              <c:layout/>
              <c:showBubbleSize val="0"/>
              <c:showCatName val="0"/>
              <c:showLegendKey val="0"/>
              <c:showPercent val="0"/>
              <c:showSerName val="0"/>
              <c:showVal val="1"/>
              <c:spPr bwMode="auto"/>
              <c:tx>
                <c:rich>
                  <a:bodyPr rot="4020000"/>
                  <a:lstStyle/>
                  <a:p>
                    <a:pPr>
                      <a:defRPr/>
                    </a:pPr>
                    <a:r>
                      <a:rPr lang="en-US"/>
                      <a:t>213969</a:t>
                    </a:r>
                    <a:endParaRPr lang="en-US"/>
                  </a:p>
                </c:rich>
              </c:tx>
            </c:dLbl>
            <c:dLbl>
              <c:idx val="8"/>
              <c:layout/>
              <c:showBubbleSize val="0"/>
              <c:showCatName val="0"/>
              <c:showLegendKey val="0"/>
              <c:showPercent val="0"/>
              <c:showSerName val="0"/>
              <c:showVal val="1"/>
              <c:spPr bwMode="auto"/>
              <c:tx>
                <c:rich>
                  <a:bodyPr rot="4560000"/>
                  <a:lstStyle/>
                  <a:p>
                    <a:pPr>
                      <a:defRPr/>
                    </a:pPr>
                    <a:r>
                      <a:rPr lang="en-US"/>
                      <a:t>602407</a:t>
                    </a:r>
                    <a:endParaRPr lang="en-US"/>
                  </a:p>
                </c:rich>
              </c:tx>
            </c:dLbl>
            <c:showBubbleSize val="0"/>
            <c:showCatName val="0"/>
            <c:showLeaderLines val="1"/>
            <c:showLegendKey val="0"/>
            <c:showPercent val="0"/>
            <c:showSerName val="0"/>
            <c:showVal val="1"/>
            <c:spPr bwMode="auto">
              <a:prstGeom prst="rect">
                <a:avLst/>
              </a:prstGeom>
              <a:noFill/>
              <a:ln>
                <a:noFill/>
              </a:ln>
              <a:effectLst/>
            </c:spPr>
          </c:dLbls>
          <c:cat>
            <c:strRef>
              <c:f>Лист1!$A$3:$A$11</c:f>
              <c:strCache>
                <c:ptCount val="9"/>
                <c:pt idx="0">
                  <c:v xml:space="preserve">ХИМИЧЕСКИЕ И МИН. УДОБРЕНИЯ</c:v>
                </c:pt>
                <c:pt idx="1">
                  <c:v xml:space="preserve">ЧЕРНЫЕ МЕТАЛЛЫ</c:v>
                </c:pt>
                <c:pt idx="2">
                  <c:v xml:space="preserve">ПРОМ.СЫРЬЕ И ФОРМ. МАТ-ЛЫ</c:v>
                </c:pt>
                <c:pt idx="3">
                  <c:v xml:space="preserve">ХИМИКАТЫ И СОДА</c:v>
                </c:pt>
                <c:pt idx="4">
                  <c:v xml:space="preserve">ГРУЗЫ В КОНТЕЙНЕРАХ</c:v>
                </c:pt>
                <c:pt idx="5">
                  <c:v>ЗЕРНО</c:v>
                </c:pt>
                <c:pt idx="6">
                  <c:v xml:space="preserve">СТРОИТЕЛЬНЫЕ ГРУЗЫ</c:v>
                </c:pt>
                <c:pt idx="7">
                  <c:v xml:space="preserve">ОСТАЛЬНЫЕ ПРОД. ТОВАРЫ</c:v>
                </c:pt>
                <c:pt idx="8">
                  <c:v>ПРОЧЕЕ</c:v>
                </c:pt>
              </c:strCache>
            </c:strRef>
          </c:cat>
          <c:val>
            <c:numRef>
              <c:f>Лист1!$B$3:$B$11</c:f>
              <c:numCache>
                <c:formatCode>General</c:formatCode>
                <c:ptCount val="9"/>
                <c:pt idx="0">
                  <c:v>3016967</c:v>
                </c:pt>
                <c:pt idx="1">
                  <c:v>2188504</c:v>
                </c:pt>
                <c:pt idx="2">
                  <c:v>1733684</c:v>
                </c:pt>
                <c:pt idx="3">
                  <c:v>1180519</c:v>
                </c:pt>
                <c:pt idx="4">
                  <c:v>717409</c:v>
                </c:pt>
                <c:pt idx="5">
                  <c:v>523903</c:v>
                </c:pt>
                <c:pt idx="6">
                  <c:v>388143</c:v>
                </c:pt>
                <c:pt idx="7">
                  <c:v>204866</c:v>
                </c:pt>
                <c:pt idx="8">
                  <c:v>492500</c:v>
                </c:pt>
              </c:numCache>
            </c:numRef>
          </c:val>
        </c:ser>
        <c:ser>
          <c:idx val="1"/>
          <c:order val="1"/>
          <c:explosion val="25"/>
          <c:dPt>
            <c:idx val="0"/>
            <c:bubble3D val="0"/>
            <c:explosion val="24"/>
          </c:dPt>
          <c:dPt>
            <c:idx val="1"/>
            <c:bubble3D val="0"/>
            <c:explosion val="22"/>
          </c:dPt>
          <c:dPt>
            <c:idx val="2"/>
            <c:bubble3D val="0"/>
            <c:explosion val="18"/>
          </c:dPt>
          <c:dPt>
            <c:idx val="3"/>
            <c:bubble3D val="0"/>
            <c:explosion val="19"/>
          </c:dPt>
          <c:dPt>
            <c:idx val="4"/>
            <c:bubble3D val="0"/>
            <c:explosion val="19"/>
          </c:dPt>
          <c:dPt>
            <c:idx val="5"/>
            <c:bubble3D val="0"/>
            <c:explosion val="20"/>
          </c:dPt>
          <c:dPt>
            <c:idx val="6"/>
            <c:bubble3D val="0"/>
            <c:explosion val="21"/>
          </c:dPt>
          <c:dPt>
            <c:idx val="7"/>
            <c:bubble3D val="0"/>
            <c:explosion val="21"/>
          </c:dPt>
          <c:dPt>
            <c:idx val="8"/>
            <c:bubble3D val="0"/>
            <c:explosion val="20"/>
          </c:dPt>
          <c:dLbls>
            <c:dLbl>
              <c:idx val="0"/>
              <c:layout/>
              <c:showBubbleSize val="0"/>
              <c:showCatName val="0"/>
              <c:showLegendKey val="0"/>
              <c:showPercent val="0"/>
              <c:showSerName val="0"/>
              <c:showVal val="1"/>
              <c:tx>
                <c:rich>
                  <a:bodyPr/>
                  <a:lstStyle/>
                  <a:p>
                    <a:pPr>
                      <a:defRPr/>
                    </a:pPr>
                    <a:r>
                      <a:rPr lang="en-US"/>
                      <a:t>84429</a:t>
                    </a:r>
                    <a:endParaRPr lang="en-US"/>
                  </a:p>
                </c:rich>
              </c:tx>
            </c:dLbl>
            <c:dLbl>
              <c:idx val="1"/>
              <c:layout/>
              <c:showBubbleSize val="0"/>
              <c:showCatName val="0"/>
              <c:showLegendKey val="0"/>
              <c:showPercent val="0"/>
              <c:showSerName val="0"/>
              <c:showVal val="1"/>
              <c:tx>
                <c:rich>
                  <a:bodyPr/>
                  <a:lstStyle/>
                  <a:p>
                    <a:pPr>
                      <a:defRPr/>
                    </a:pPr>
                    <a:r>
                      <a:rPr lang="en-US"/>
                      <a:t>339690</a:t>
                    </a:r>
                    <a:endParaRPr lang="en-US"/>
                  </a:p>
                </c:rich>
              </c:tx>
            </c:dLbl>
            <c:dLbl>
              <c:idx val="2"/>
              <c:layout/>
              <c:showBubbleSize val="0"/>
              <c:showCatName val="0"/>
              <c:showLegendKey val="0"/>
              <c:showPercent val="0"/>
              <c:showSerName val="0"/>
              <c:showVal val="1"/>
              <c:tx>
                <c:rich>
                  <a:bodyPr/>
                  <a:lstStyle/>
                  <a:p>
                    <a:pPr>
                      <a:defRPr/>
                    </a:pPr>
                    <a:r>
                      <a:rPr lang="en-US"/>
                      <a:t>325992</a:t>
                    </a:r>
                    <a:endParaRPr lang="en-US"/>
                  </a:p>
                </c:rich>
              </c:tx>
            </c:dLbl>
            <c:dLbl>
              <c:idx val="3"/>
              <c:layout/>
              <c:showBubbleSize val="0"/>
              <c:showCatName val="0"/>
              <c:showLegendKey val="0"/>
              <c:showPercent val="0"/>
              <c:showSerName val="0"/>
              <c:showVal val="1"/>
              <c:tx>
                <c:rich>
                  <a:bodyPr/>
                  <a:lstStyle/>
                  <a:p>
                    <a:pPr>
                      <a:defRPr/>
                    </a:pPr>
                    <a:r>
                      <a:rPr lang="en-US"/>
                      <a:t>207331</a:t>
                    </a:r>
                    <a:endParaRPr lang="en-US"/>
                  </a:p>
                </c:rich>
              </c:tx>
            </c:dLbl>
            <c:dLbl>
              <c:idx val="4"/>
              <c:layout/>
              <c:showBubbleSize val="0"/>
              <c:showCatName val="0"/>
              <c:showLegendKey val="0"/>
              <c:showPercent val="0"/>
              <c:showSerName val="0"/>
              <c:showVal val="1"/>
              <c:spPr bwMode="auto"/>
              <c:tx>
                <c:rich>
                  <a:bodyPr rot="960000"/>
                  <a:lstStyle/>
                  <a:p>
                    <a:pPr>
                      <a:defRPr/>
                    </a:pPr>
                    <a:r>
                      <a:rPr lang="en-US"/>
                      <a:t>145880</a:t>
                    </a:r>
                    <a:endParaRPr lang="en-US"/>
                  </a:p>
                </c:rich>
              </c:tx>
            </c:dLbl>
            <c:dLbl>
              <c:idx val="5"/>
              <c:layout/>
              <c:showBubbleSize val="0"/>
              <c:showCatName val="0"/>
              <c:showLegendKey val="0"/>
              <c:showPercent val="0"/>
              <c:showSerName val="0"/>
              <c:showVal val="1"/>
              <c:spPr bwMode="auto"/>
              <c:tx>
                <c:rich>
                  <a:bodyPr rot="2280000"/>
                  <a:lstStyle/>
                  <a:p>
                    <a:pPr>
                      <a:defRPr/>
                    </a:pPr>
                    <a:r>
                      <a:rPr lang="en-US"/>
                      <a:t>78881</a:t>
                    </a:r>
                    <a:endParaRPr lang="en-US"/>
                  </a:p>
                </c:rich>
              </c:tx>
            </c:dLbl>
            <c:dLbl>
              <c:idx val="6"/>
              <c:layout/>
              <c:showBubbleSize val="0"/>
              <c:showCatName val="0"/>
              <c:showLegendKey val="0"/>
              <c:showPercent val="0"/>
              <c:showSerName val="0"/>
              <c:showVal val="1"/>
              <c:spPr bwMode="auto"/>
              <c:tx>
                <c:rich>
                  <a:bodyPr rot="3240000"/>
                  <a:lstStyle/>
                  <a:p>
                    <a:pPr>
                      <a:defRPr/>
                    </a:pPr>
                    <a:r>
                      <a:rPr lang="en-US"/>
                      <a:t>98418</a:t>
                    </a:r>
                    <a:endParaRPr lang="en-US"/>
                  </a:p>
                </c:rich>
              </c:tx>
            </c:dLbl>
            <c:dLbl>
              <c:idx val="7"/>
              <c:layout/>
              <c:showBubbleSize val="0"/>
              <c:showCatName val="0"/>
              <c:showLegendKey val="0"/>
              <c:showPercent val="0"/>
              <c:showSerName val="0"/>
              <c:showVal val="1"/>
              <c:spPr bwMode="auto"/>
              <c:tx>
                <c:rich>
                  <a:bodyPr rot="4200000"/>
                  <a:lstStyle/>
                  <a:p>
                    <a:pPr>
                      <a:defRPr/>
                    </a:pPr>
                    <a:r>
                      <a:rPr lang="en-US"/>
                      <a:t>356615</a:t>
                    </a:r>
                    <a:endParaRPr lang="en-US"/>
                  </a:p>
                </c:rich>
              </c:tx>
            </c:dLbl>
            <c:dLbl>
              <c:idx val="8"/>
              <c:layout/>
              <c:showBubbleSize val="0"/>
              <c:showCatName val="0"/>
              <c:showLegendKey val="0"/>
              <c:showPercent val="0"/>
              <c:showSerName val="0"/>
              <c:showVal val="1"/>
              <c:spPr bwMode="auto"/>
              <c:tx>
                <c:rich>
                  <a:bodyPr rot="4680000"/>
                  <a:lstStyle/>
                  <a:p>
                    <a:pPr>
                      <a:defRPr/>
                    </a:pPr>
                    <a:r>
                      <a:rPr lang="en-US"/>
                      <a:t>100401</a:t>
                    </a:r>
                    <a:endParaRPr lang="en-US"/>
                  </a:p>
                </c:rich>
              </c:tx>
            </c:dLbl>
            <c:showBubbleSize val="0"/>
            <c:showCatName val="0"/>
            <c:showLeaderLines val="1"/>
            <c:showLegendKey val="0"/>
            <c:showPercent val="0"/>
            <c:showSerName val="0"/>
            <c:showVal val="1"/>
            <c:spPr bwMode="auto">
              <a:prstGeom prst="rect">
                <a:avLst/>
              </a:prstGeom>
              <a:noFill/>
              <a:ln>
                <a:noFill/>
              </a:ln>
              <a:effectLst/>
            </c:spPr>
          </c:dLbls>
          <c:cat>
            <c:strRef>
              <c:f>Лист1!$A$3:$A$11</c:f>
              <c:strCache>
                <c:ptCount val="9"/>
                <c:pt idx="0">
                  <c:v xml:space="preserve">ХИМИЧЕСКИЕ И МИН. УДОБРЕНИЯ</c:v>
                </c:pt>
                <c:pt idx="1">
                  <c:v xml:space="preserve">ЧЕРНЫЕ МЕТАЛЛЫ</c:v>
                </c:pt>
                <c:pt idx="2">
                  <c:v xml:space="preserve">ПРОМ.СЫРЬЕ И ФОРМ. МАТ-ЛЫ</c:v>
                </c:pt>
                <c:pt idx="3">
                  <c:v xml:space="preserve">ХИМИКАТЫ И СОДА</c:v>
                </c:pt>
                <c:pt idx="4">
                  <c:v xml:space="preserve">ГРУЗЫ В КОНТЕЙНЕРАХ</c:v>
                </c:pt>
                <c:pt idx="5">
                  <c:v>ЗЕРНО</c:v>
                </c:pt>
                <c:pt idx="6">
                  <c:v xml:space="preserve">СТРОИТЕЛЬНЫЕ ГРУЗЫ</c:v>
                </c:pt>
                <c:pt idx="7">
                  <c:v xml:space="preserve">ОСТАЛЬНЫЕ ПРОД. ТОВАРЫ</c:v>
                </c:pt>
                <c:pt idx="8">
                  <c:v>ПРОЧЕЕ</c:v>
                </c:pt>
              </c:strCache>
            </c:strRef>
          </c:cat>
          <c:val>
            <c:numRef>
              <c:f>Лист1!$C$3:$C$11</c:f>
              <c:numCache>
                <c:formatCode>General</c:formatCode>
                <c:ptCount val="9"/>
                <c:pt idx="0">
                  <c:v>3039438</c:v>
                </c:pt>
                <c:pt idx="1">
                  <c:v>2038143</c:v>
                </c:pt>
                <c:pt idx="2">
                  <c:v>1955952</c:v>
                </c:pt>
                <c:pt idx="3">
                  <c:v>1243990</c:v>
                </c:pt>
                <c:pt idx="4">
                  <c:v>875283</c:v>
                </c:pt>
                <c:pt idx="5">
                  <c:v>473286</c:v>
                </c:pt>
                <c:pt idx="6">
                  <c:v>590508</c:v>
                </c:pt>
                <c:pt idx="7">
                  <c:v>213969</c:v>
                </c:pt>
                <c:pt idx="8">
                  <c:v>602407</c:v>
                </c:pt>
              </c:numCache>
            </c:numRef>
          </c:val>
        </c:ser>
        <c:dLbls>
          <c:showBubbleSize val="0"/>
          <c:showCatName val="0"/>
          <c:showLeaderLines val="1"/>
          <c:showLegendKey val="0"/>
          <c:showPercent val="0"/>
          <c:showSerName val="0"/>
          <c:showVal val="0"/>
        </c:dLbls>
        <c:firstSliceAng val="0"/>
        <c:holeSize val="50"/>
      </c:doughnutChart>
    </c:plotArea>
    <c:legend>
      <c:legendPos val="r"/>
      <c:layout>
        <c:manualLayout>
          <c:xMode val="edge"/>
          <c:yMode val="edge"/>
          <c:x val="0.6835686065411456"/>
          <c:y val="0.12431308345529569"/>
          <c:w val="0.30278804212178828"/>
          <c:h val="0.84798431440643662"/>
        </c:manualLayout>
      </c:layout>
      <c:overlay val="0"/>
      <c:txPr>
        <a:bodyPr/>
        <a:lstStyle/>
        <a:p>
          <a:pPr>
            <a:defRPr sz="1100"/>
          </a:pPr>
          <a:endParaRPr lang="ru-RU"/>
        </a:p>
      </c:txPr>
    </c:legend>
    <c:plotVisOnly val="1"/>
    <c:dispBlanksAs val="zero"/>
    <c:showDLblsOverMax val="0"/>
  </c:chart>
  <c:spPr bwMode="auto">
    <a:xfrm>
      <a:off x="5224586" y="948196"/>
      <a:ext cx="6588000" cy="5292000"/>
    </a:xfrm>
  </c:spPr>
  <c:externalData r:id="rId2">
    <c:autoUpdate val="0"/>
  </c:externalData>
  <c:userShapes xmlns:c="http://schemas.openxmlformats.org/drawingml/2006/chart" xmlns:a="http://schemas.openxmlformats.org/drawingml/2006/main" xmlns:r="http://schemas.openxmlformats.org/officeDocument/2006/relationships" xmlns:mc="http://schemas.openxmlformats.org/markup-compatibility/2006" xmlns:c14="http://schemas.microsoft.com/office/drawing/2007/8/2/chart"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mc="http://schemas.openxmlformats.org/markup-compatibility/2006" xmlns:c14="http://schemas.microsoft.com/office/drawing/2007/8/2/chart">
  <c:date1904 val="0"/>
  <c:lang val="ru-RU"/>
  <c:roundedCorners val="0"/>
  <mc:AlternateContent>
    <mc:Choice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lang="ru-RU" sz="1400" u="sng">
                <a:solidFill>
                  <a:schemeClr val="tx1"/>
                </a:solidFill>
                <a:latin typeface="Times New Roman"/>
                <a:ea typeface="+mn-ea"/>
                <a:cs typeface="Times New Roman"/>
              </a:defRPr>
            </a:pPr>
            <a:r>
              <a:rPr lang="ru-RU" sz="1400" b="1" i="0" u="sng" strike="noStrike"/>
              <a:t>Отправленные пассажиры </a:t>
            </a:r>
            <a:r>
              <a:rPr lang="ru-RU" sz="1400" u="sng">
                <a:solidFill>
                  <a:schemeClr val="tx1"/>
                </a:solidFill>
                <a:latin typeface="Times New Roman"/>
                <a:ea typeface="+mn-ea"/>
                <a:cs typeface="Times New Roman"/>
              </a:rPr>
              <a:t>в </a:t>
            </a:r>
            <a:r>
              <a:rPr lang="ru-RU" sz="1400" u="sng">
                <a:solidFill>
                  <a:schemeClr val="tx1"/>
                </a:solidFill>
                <a:latin typeface="Times New Roman"/>
                <a:ea typeface="+mn-ea"/>
                <a:cs typeface="Times New Roman"/>
              </a:rPr>
              <a:t>дальнем следовании, </a:t>
            </a:r>
            <a:r>
              <a:rPr lang="ru-RU" sz="1400" u="sng">
                <a:solidFill>
                  <a:schemeClr val="tx1"/>
                </a:solidFill>
                <a:latin typeface="Times New Roman"/>
                <a:ea typeface="+mn-ea"/>
                <a:cs typeface="Times New Roman"/>
              </a:rPr>
              <a:t>млн.чел</a:t>
            </a:r>
            <a:r>
              <a:rPr lang="ru-RU" sz="1400" u="sng">
                <a:solidFill>
                  <a:schemeClr val="tx1"/>
                </a:solidFill>
                <a:latin typeface="Times New Roman"/>
                <a:ea typeface="+mn-ea"/>
                <a:cs typeface="Times New Roman"/>
              </a:rPr>
              <a:t>.</a:t>
            </a:r>
            <a:endParaRPr/>
          </a:p>
        </c:rich>
      </c:tx>
      <c:layout/>
      <c:overlay val="0"/>
      <c:spPr bwMode="auto">
        <a:prstGeom prst="rect">
          <a:avLst/>
        </a:prstGeom>
        <a:noFill/>
        <a:ln>
          <a:noFill/>
        </a:ln>
        <a:effectLst/>
      </c:sp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 xml:space="preserve">грузы, млн тонн</c:v>
                </c:pt>
              </c:strCache>
            </c:strRef>
          </c:tx>
          <c:spPr bwMode="auto"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0"/>
              <c:layout/>
              <c:showBubbleSize val="0"/>
              <c:showCatName val="0"/>
              <c:showLegendKey val="0"/>
              <c:showPercent val="0"/>
              <c:showSerName val="0"/>
              <c:showVal val="1"/>
              <c:tx>
                <c:rich>
                  <a:bodyPr/>
                  <a:lstStyle/>
                  <a:p>
                    <a:pPr>
                      <a:defRPr/>
                    </a:pPr>
                    <a:r>
                      <a:rPr lang="en-US"/>
                      <a:t>0.60</a:t>
                    </a:r>
                    <a:endParaRPr lang="en-US"/>
                  </a:p>
                </c:rich>
              </c:tx>
            </c:dLbl>
            <c:dLbl>
              <c:idx val="1"/>
              <c:layout/>
              <c:showBubbleSize val="0"/>
              <c:showCatName val="0"/>
              <c:showLegendKey val="0"/>
              <c:showPercent val="0"/>
              <c:showSerName val="0"/>
              <c:showVal val="1"/>
              <c:tx>
                <c:rich>
                  <a:bodyPr/>
                  <a:lstStyle/>
                  <a:p>
                    <a:pPr>
                      <a:defRPr/>
                    </a:pPr>
                    <a:r>
                      <a:rPr lang="en-US"/>
                      <a:t>0.10</a:t>
                    </a:r>
                    <a:endParaRPr lang="en-US"/>
                  </a:p>
                </c:rich>
              </c:tx>
            </c:dLbl>
            <c:showBubbleSize val="0"/>
            <c:showCatName val="0"/>
            <c:showLeaderLines val="0"/>
            <c:showLegendKey val="0"/>
            <c:showPercent val="0"/>
            <c:showSerName val="0"/>
            <c:showVal val="1"/>
            <c:spPr bwMode="auto">
              <a:prstGeom prst="rect">
                <a:avLst/>
              </a:prstGeom>
              <a:noFill/>
              <a:ln>
                <a:noFill/>
                <a:round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>
                    <a:solidFill>
                      <a:schemeClr val="tx1"/>
                    </a:solidFill>
                    <a:latin typeface="Times New Roman"/>
                    <a:ea typeface="+mn-ea"/>
                    <a:cs typeface="Times New Roman"/>
                  </a:defRPr>
                </a:pPr>
                <a:endParaRPr lang="ru-RU"/>
              </a:p>
            </c:txPr>
          </c:dLbls>
          <c:cat>
            <c:strRef>
              <c:f>Лист1!$A$2:$A$3</c:f>
              <c:strCache>
                <c:ptCount val="2"/>
                <c:pt idx="0">
                  <c:v>2024</c:v>
                </c:pt>
                <c:pt idx="1">
                  <c:v xml:space="preserve">2 мес. 2025</c:v>
                </c:pt>
              </c:strCache>
            </c:strRef>
          </c:cat>
          <c:val>
            <c:numRef>
              <c:f>Лист1!$B$2:$B$3</c:f>
              <c:numCache>
                <c:formatCode>#,##0.00</c:formatCode>
                <c:ptCount val="2"/>
                <c:pt idx="0" formatCode="General">
                  <c:v>0.6</c:v>
                </c:pt>
                <c:pt idx="1">
                  <c:v>0.1</c:v>
                </c:pt>
              </c:numCache>
            </c:numRef>
          </c:val>
        </c:ser>
        <c:dLbls>
          <c:showBubbleSize val="0"/>
          <c:showCatName val="0"/>
          <c:showLeaderLines val="0"/>
          <c:showLegendKey val="0"/>
          <c:showPercent val="0"/>
          <c:showSerName val="0"/>
          <c:showVal val="1"/>
        </c:dLbls>
        <c:gapWidth val="219"/>
        <c:axId val="111726592"/>
        <c:axId val="111729280"/>
      </c:barChart>
      <c:catAx>
        <c:axId val="11172659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 bwMode="auto">
          <a:prstGeom prst="rect">
            <a:avLst/>
          </a:prstGeom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>
                <a:solidFill>
                  <a:schemeClr val="tx1"/>
                </a:solidFill>
                <a:latin typeface="Times New Roman"/>
                <a:ea typeface="+mn-ea"/>
                <a:cs typeface="Times New Roman"/>
              </a:defRPr>
            </a:pPr>
            <a:endParaRPr lang="ru-RU"/>
          </a:p>
        </c:txPr>
        <c:crossAx val="111729280"/>
        <c:crosses val="autoZero"/>
        <c:auto val="1"/>
        <c:lblAlgn val="ctr"/>
        <c:lblOffset val="100"/>
        <c:noMultiLvlLbl val="0"/>
      </c:catAx>
      <c:valAx>
        <c:axId val="111729280"/>
        <c:scaling>
          <c:orientation val="minMax"/>
        </c:scaling>
        <c:delete val="0"/>
        <c:axPos val="l"/>
        <c:majorGridlines>
          <c:spPr bwMode="auto">
            <a:prstGeom prst="rect">
              <a:avLst/>
            </a:prstGeom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 bwMode="auto">
          <a:prstGeom prst="rect">
            <a:avLst/>
          </a:prstGeom>
          <a:noFill/>
          <a:ln>
            <a:noFill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>
                <a:solidFill>
                  <a:schemeClr val="tx1"/>
                </a:solidFill>
                <a:latin typeface="Times New Roman"/>
                <a:ea typeface="+mn-ea"/>
                <a:cs typeface="Times New Roman"/>
              </a:defRPr>
            </a:pPr>
            <a:endParaRPr lang="ru-RU"/>
          </a:p>
        </c:txPr>
        <c:crossAx val="111726592"/>
        <c:crosses val="autoZero"/>
        <c:crossBetween val="between"/>
      </c:valAx>
      <c:spPr bwMode="auto">
        <a:prstGeom prst="rect">
          <a:avLst/>
        </a:prstGeom>
        <a:noFill/>
        <a:ln>
          <a:noFill/>
        </a:ln>
        <a:effectLst/>
      </c:spPr>
    </c:plotArea>
    <c:plotVisOnly val="1"/>
    <c:dispBlanksAs val="gap"/>
    <c:showDLblsOverMax val="0"/>
  </c:chart>
  <c:spPr bwMode="auto">
    <a:xfrm>
      <a:off x="838200" y="1061692"/>
      <a:ext cx="4491612" cy="4739329"/>
    </a:xfrm>
    <a:prstGeom prst="rect">
      <a:avLst/>
    </a:prstGeom>
    <a:noFill/>
    <a:ln>
      <a:noFill/>
    </a:ln>
    <a:effectLst/>
  </c:spPr>
  <c:txPr>
    <a:bodyPr/>
    <a:lstStyle/>
    <a:p>
      <a:pPr>
        <a:defRPr sz="1400">
          <a:solidFill>
            <a:schemeClr val="tx1"/>
          </a:solidFill>
          <a:latin typeface="Times New Roman"/>
          <a:cs typeface="Times New Roman"/>
        </a:defRPr>
      </a:pPr>
      <a:endParaRPr lang="ru-RU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mc="http://schemas.openxmlformats.org/markup-compatibility/2006" xmlns:c14="http://schemas.microsoft.com/office/drawing/2007/8/2/chart">
  <c:date1904 val="0"/>
  <c:lang val="ru-RU"/>
  <c:roundedCorners val="0"/>
  <mc:AlternateContent>
    <mc:Choice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lang="ru-RU" sz="1400" u="sng">
                <a:solidFill>
                  <a:schemeClr val="tx1"/>
                </a:solidFill>
                <a:latin typeface="Times New Roman"/>
                <a:ea typeface="+mn-ea"/>
                <a:cs typeface="Times New Roman"/>
              </a:defRPr>
            </a:pPr>
            <a:r>
              <a:rPr lang="ru-RU" sz="1400" b="1" i="0" u="sng" strike="noStrike"/>
              <a:t>Отправленные пассажиры </a:t>
            </a:r>
            <a:r>
              <a:rPr lang="ru-RU" sz="1400" u="sng">
                <a:solidFill>
                  <a:schemeClr val="tx1"/>
                </a:solidFill>
                <a:latin typeface="Times New Roman"/>
                <a:ea typeface="+mn-ea"/>
                <a:cs typeface="Times New Roman"/>
              </a:rPr>
              <a:t>в </a:t>
            </a:r>
            <a:r>
              <a:rPr lang="ru-RU" sz="1400" u="sng">
                <a:solidFill>
                  <a:schemeClr val="tx1"/>
                </a:solidFill>
                <a:latin typeface="Times New Roman"/>
                <a:ea typeface="+mn-ea"/>
                <a:cs typeface="Times New Roman"/>
              </a:rPr>
              <a:t>пригородном сообщении, </a:t>
            </a:r>
            <a:r>
              <a:rPr lang="ru-RU" sz="1400" u="sng">
                <a:solidFill>
                  <a:schemeClr val="tx1"/>
                </a:solidFill>
                <a:latin typeface="Times New Roman"/>
                <a:ea typeface="+mn-ea"/>
                <a:cs typeface="Times New Roman"/>
              </a:rPr>
              <a:t>млн.чел</a:t>
            </a:r>
            <a:r>
              <a:rPr lang="ru-RU" sz="1400" u="sng">
                <a:solidFill>
                  <a:schemeClr val="tx1"/>
                </a:solidFill>
                <a:latin typeface="Times New Roman"/>
                <a:ea typeface="+mn-ea"/>
                <a:cs typeface="Times New Roman"/>
              </a:rPr>
              <a:t>.</a:t>
            </a:r>
            <a:endParaRPr/>
          </a:p>
        </c:rich>
      </c:tx>
      <c:layout/>
      <c:overlay val="0"/>
      <c:spPr bwMode="auto">
        <a:prstGeom prst="rect">
          <a:avLst/>
        </a:prstGeom>
        <a:noFill/>
        <a:ln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0.098710218068702296"/>
          <c:y val="0.1472564998125262"/>
          <c:w val="0.8673598699086208"/>
          <c:h val="0.7725756114420416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 xml:space="preserve">грузы, млн тонн</c:v>
                </c:pt>
              </c:strCache>
            </c:strRef>
          </c:tx>
          <c:spPr bwMode="auto">
            <a:prstGeom prst="rect">
              <a:avLst/>
            </a:prstGeom>
            <a:solidFill>
              <a:schemeClr val="accent6"/>
            </a:solidFill>
            <a:ln>
              <a:noFill/>
              <a:round/>
            </a:ln>
            <a:effectLst/>
          </c:spPr>
          <c:invertIfNegative val="0"/>
          <c:dLbls>
            <c:dLbl>
              <c:idx val="1"/>
              <c:layout/>
              <c:showBubbleSize val="0"/>
              <c:showCatName val="0"/>
              <c:showLegendKey val="0"/>
              <c:showPercent val="0"/>
              <c:showSerName val="0"/>
              <c:showVal val="1"/>
              <c:tx>
                <c:rich>
                  <a:bodyPr/>
                  <a:lstStyle/>
                  <a:p>
                    <a:pPr>
                      <a:defRPr/>
                    </a:pPr>
                    <a:r>
                      <a:rPr lang="en-US"/>
                      <a:t>0.42</a:t>
                    </a:r>
                    <a:endParaRPr lang="en-US"/>
                  </a:p>
                </c:rich>
              </c:tx>
            </c:dLbl>
            <c:showBubbleSize val="0"/>
            <c:showCatName val="0"/>
            <c:showLeaderLines val="0"/>
            <c:showLegendKey val="0"/>
            <c:showPercent val="0"/>
            <c:showSerName val="0"/>
            <c:showVal val="1"/>
            <c:spPr bwMode="auto">
              <a:prstGeom prst="rect">
                <a:avLst/>
              </a:prstGeom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>
                    <a:solidFill>
                      <a:schemeClr val="tx1"/>
                    </a:solidFill>
                    <a:latin typeface="Times New Roman"/>
                    <a:ea typeface="+mn-ea"/>
                    <a:cs typeface="Times New Roman"/>
                  </a:defRPr>
                </a:pPr>
                <a:endParaRPr lang="ru-RU"/>
              </a:p>
            </c:txPr>
          </c:dLbls>
          <c:cat>
            <c:strRef>
              <c:f>Лист1!$A$2:$A$3</c:f>
              <c:strCache>
                <c:ptCount val="2"/>
                <c:pt idx="0">
                  <c:v>2024</c:v>
                </c:pt>
                <c:pt idx="1">
                  <c:v xml:space="preserve">2 мес. 2025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2.52</c:v>
                </c:pt>
                <c:pt idx="1">
                  <c:v>0.41</c:v>
                </c:pt>
              </c:numCache>
            </c:numRef>
          </c:val>
        </c:ser>
        <c:dLbls>
          <c:showBubbleSize val="0"/>
          <c:showCatName val="0"/>
          <c:showLeaderLines val="0"/>
          <c:showLegendKey val="0"/>
          <c:showPercent val="0"/>
          <c:showSerName val="0"/>
          <c:showVal val="1"/>
        </c:dLbls>
        <c:gapWidth val="219"/>
        <c:axId val="112998656"/>
        <c:axId val="113013888"/>
      </c:barChart>
      <c:catAx>
        <c:axId val="1129986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 bwMode="auto">
          <a:prstGeom prst="rect">
            <a:avLst/>
          </a:prstGeom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>
                <a:solidFill>
                  <a:schemeClr val="tx1"/>
                </a:solidFill>
                <a:latin typeface="Times New Roman"/>
                <a:ea typeface="+mn-ea"/>
                <a:cs typeface="Times New Roman"/>
              </a:defRPr>
            </a:pPr>
            <a:endParaRPr lang="ru-RU"/>
          </a:p>
        </c:txPr>
        <c:crossAx val="113013888"/>
        <c:crosses val="autoZero"/>
        <c:auto val="1"/>
        <c:lblAlgn val="ctr"/>
        <c:lblOffset val="100"/>
        <c:noMultiLvlLbl val="0"/>
      </c:catAx>
      <c:valAx>
        <c:axId val="113013888"/>
        <c:scaling>
          <c:orientation val="minMax"/>
        </c:scaling>
        <c:delete val="0"/>
        <c:axPos val="l"/>
        <c:majorGridlines>
          <c:spPr bwMode="auto">
            <a:prstGeom prst="rect">
              <a:avLst/>
            </a:prstGeom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 bwMode="auto">
          <a:prstGeom prst="rect">
            <a:avLst/>
          </a:prstGeom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>
                <a:solidFill>
                  <a:schemeClr val="tx1"/>
                </a:solidFill>
                <a:latin typeface="Times New Roman"/>
                <a:ea typeface="+mn-ea"/>
                <a:cs typeface="Times New Roman"/>
              </a:defRPr>
            </a:pPr>
            <a:endParaRPr lang="ru-RU"/>
          </a:p>
        </c:txPr>
        <c:crossAx val="112998656"/>
        <c:crosses val="autoZero"/>
        <c:crossBetween val="between"/>
      </c:valAx>
      <c:spPr bwMode="auto">
        <a:prstGeom prst="rect">
          <a:avLst/>
        </a:prstGeom>
        <a:noFill/>
        <a:ln>
          <a:noFill/>
          <a:round/>
        </a:ln>
        <a:effectLst/>
      </c:spPr>
    </c:plotArea>
    <c:plotVisOnly val="1"/>
    <c:dispBlanksAs val="gap"/>
    <c:showDLblsOverMax val="0"/>
  </c:chart>
  <c:spPr bwMode="auto">
    <a:xfrm>
      <a:off x="6370445" y="1061692"/>
      <a:ext cx="4491612" cy="4739329"/>
    </a:xfrm>
    <a:prstGeom prst="rect">
      <a:avLst/>
    </a:prstGeom>
    <a:noFill/>
    <a:ln>
      <a:noFill/>
    </a:ln>
    <a:effectLst/>
  </c:spPr>
  <c:txPr>
    <a:bodyPr/>
    <a:lstStyle/>
    <a:p>
      <a:pPr>
        <a:defRPr sz="1400">
          <a:solidFill>
            <a:schemeClr val="tx1"/>
          </a:solidFill>
          <a:latin typeface="Times New Roman"/>
          <a:cs typeface="Times New Roman"/>
        </a:defRPr>
      </a:pPr>
      <a:endParaRPr lang="ru-RU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5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 bwMode="auto">
      <a:prstGeom prst="rect">
        <a:avLst/>
      </a:prstGeom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200"/>
  </cs:categoryAxis>
  <cs:chartArea>
    <cs:lnRef idx="0"/>
    <cs:fillRef idx="0"/>
    <cs:effectRef idx="0"/>
    <cs:fontRef idx="minor">
      <a:schemeClr val="tx1"/>
    </cs:fontRef>
    <cs:spPr bwMode="auto">
      <a:prstGeom prst="rect">
        <a:avLst/>
      </a:prstGeom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5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 bwMode="auto">
      <a:prstGeom prst="rect">
        <a:avLst/>
      </a:prstGeom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 bwMode="auto">
      <a:prstGeom prst="rect">
        <a:avLst/>
      </a:prstGeom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 bwMode="auto">
      <a:prstGeom prst="rect">
        <a:avLst/>
      </a:prstGeom>
      <a:ln w="9525">
        <a:solidFill>
          <a:schemeClr val="phClr"/>
        </a:solidFill>
      </a:ln>
    </cs:spPr>
  </cs:dataPointMarker>
  <cs:dataPointWireframe>
    <cs:lnRef idx="0">
      <cs:styleClr val="auto"/>
    </cs:lnRef>
    <cs:fillRef idx="1"/>
    <cs:effectRef idx="0"/>
    <cs:fontRef idx="minor">
      <a:schemeClr val="tx1"/>
    </cs:fontRef>
    <cs:spPr bwMode="auto">
      <a:prstGeom prst="rect">
        <a:avLst/>
      </a:prstGeom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 bwMode="auto">
      <a:prstGeom prst="rect">
        <a:avLst/>
      </a:prstGeom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200"/>
  </cs:dataTable>
  <cs:downBar>
    <cs:lnRef idx="0"/>
    <cs:fillRef idx="0"/>
    <cs:effectRef idx="0"/>
    <cs:fontRef idx="minor">
      <a:schemeClr val="dk1"/>
    </cs:fontRef>
    <cs:spPr bwMode="auto">
      <a:prstGeom prst="rect">
        <a:avLst/>
      </a:prstGeom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 bwMode="auto">
      <a:prstGeom prst="rect">
        <a:avLst/>
      </a:prstGeom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 bwMode="auto">
      <a:prstGeom prst="rect">
        <a:avLst/>
      </a:prstGeom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 bwMode="auto">
      <a:prstGeom prst="rect">
        <a:avLst/>
      </a:prstGeom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 bwMode="auto">
      <a:prstGeom prst="rect">
        <a:avLst/>
      </a:prstGeom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 bwMode="auto">
      <a:prstGeom prst="rect">
        <a:avLst/>
      </a:prstGeom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 bwMode="auto">
      <a:prstGeom prst="rect">
        <a:avLst/>
      </a:prstGeom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 bwMode="auto">
      <a:prstGeom prst="rect">
        <a:avLst/>
      </a:prstGeom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200"/>
  </cs:legend>
  <cs:plotArea>
    <cs:lnRef idx="0"/>
    <cs:fillRef idx="0"/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200"/>
  </cs:seriesAxis>
  <cs:seriesLine>
    <cs:lnRef idx="0"/>
    <cs:fillRef idx="0"/>
    <cs:effectRef idx="0"/>
    <cs:fontRef idx="minor">
      <a:schemeClr val="tx1"/>
    </cs:fontRef>
    <cs:spPr bwMode="auto">
      <a:prstGeom prst="rect">
        <a:avLst/>
      </a:prstGeom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50" b="0" spc="0"/>
  </cs:title>
  <cs:trendline>
    <cs:lnRef idx="0">
      <cs:styleClr val="auto"/>
    </cs:lnRef>
    <cs:fillRef idx="0"/>
    <cs:effectRef idx="0"/>
    <cs:fontRef idx="minor">
      <a:schemeClr val="tx1"/>
    </cs:fontRef>
    <cs:spPr bwMode="auto">
      <a:prstGeom prst="rect">
        <a:avLst/>
      </a:prstGeom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200"/>
  </cs:trendlineLabel>
  <cs:upBar>
    <cs:lnRef idx="0"/>
    <cs:fillRef idx="0"/>
    <cs:effectRef idx="0"/>
    <cs:fontRef idx="minor">
      <a:schemeClr val="dk1"/>
    </cs:fontRef>
    <cs:spPr bwMode="auto">
      <a:prstGeom prst="rect">
        <a:avLst/>
      </a:prstGeom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200"/>
  </cs:valueAxis>
  <cs:wall>
    <cs:lnRef idx="0"/>
    <cs:fillRef idx="0"/>
    <cs:effectRef idx="0"/>
    <cs:fontRef idx="minor">
      <a:schemeClr val="tx1"/>
    </cs:fontRef>
    <cs:spPr bwMode="auto">
      <a:prstGeom prst="rect">
        <a:avLst/>
      </a:prstGeom>
      <a:noFill/>
      <a:ln>
        <a:noFill/>
      </a:ln>
    </cs:spPr>
  </cs:wall>
  <cs:dataPointMarkerLayout symbol="circle" size="5"/>
</cs:chartStyle>
</file>

<file path=ppt/drawings/_rels/.rels><?xml version="1.0" encoding="UTF-8" standalone="yes"?><Relationships xmlns="http://schemas.openxmlformats.org/package/2006/relationships"></Relationships>
</file>

<file path=ppt/drawings/drawing1.xml><?xml version="1.0" encoding="utf-8"?>
<c:userShapes xmlns:c="http://schemas.openxmlformats.org/drawingml/2006/chart" xmlns:cdr="http://schemas.openxmlformats.org/drawingml/2006/chartDrawing" xmlns:a="http://schemas.openxmlformats.org/drawingml/2006/main" xmlns:r="http://schemas.openxmlformats.org/officeDocument/2006/relationships">
  <cdr:relSizeAnchor>
    <cdr:from>
      <cdr:x>0.43903999999999999</cdr:x>
      <cdr:y>0.12767000000000001</cdr:y>
    </cdr:from>
    <cdr:to>
      <cdr:x>0.64024999999999999</cdr:x>
      <cdr:y>0.19108</cdr:y>
    </cdr:to>
    <cdr:sp>
      <cdr:nvSpPr>
        <cdr:cNvPr id="2" name="TextBox 1"/>
        <cdr:cNvSpPr txBox="1"/>
      </cdr:nvSpPr>
      <cdr:spPr bwMode="auto">
        <a:xfrm>
          <a:off x="2892408" y="675656"/>
          <a:ext cx="1325586" cy="335564"/>
        </a:xfrm>
        <a:prstGeom prst="rect">
          <a:avLst/>
        </a:prstGeom>
      </cdr:spPr>
      <cdr:txBody>
        <a:bodyPr wrap="square" rtlCol="0"/>
        <a:lstStyle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>
          <a:pPr algn="ctr">
            <a:defRPr/>
          </a:pPr>
          <a:r>
            <a:rPr lang="en-US" sz="1400" b="1"/>
            <a:t>2</a:t>
          </a:r>
          <a:r>
            <a:rPr lang="ru-RU" sz="1400" b="1"/>
            <a:t> мес. </a:t>
          </a:r>
          <a:r>
            <a:rPr lang="ru-RU" sz="1400" b="1"/>
            <a:t>2025г</a:t>
          </a:r>
          <a:r>
            <a:rPr lang="ru-RU" sz="1400" b="1"/>
            <a:t>.</a:t>
          </a:r>
          <a:endParaRPr/>
        </a:p>
      </cdr:txBody>
    </cdr:sp>
  </cdr:relSizeAnchor>
  <cdr:relSizeAnchor>
    <cdr:from>
      <cdr:x>0.31636999999999998</cdr:x>
      <cdr:y>0.41199000000000002</cdr:y>
    </cdr:from>
    <cdr:to>
      <cdr:x>0.42220000000000002</cdr:x>
      <cdr:y>0.48052</cdr:y>
    </cdr:to>
    <cdr:sp>
      <cdr:nvSpPr>
        <cdr:cNvPr id="3" name="TextBox 1"/>
        <cdr:cNvSpPr txBox="1"/>
      </cdr:nvSpPr>
      <cdr:spPr bwMode="auto">
        <a:xfrm>
          <a:off x="2084273" y="2180264"/>
          <a:ext cx="697209" cy="362661"/>
        </a:xfrm>
        <a:prstGeom prst="rect">
          <a:avLst/>
        </a:prstGeom>
      </cdr:spPr>
      <cdr:txBody>
        <a:bodyPr wrap="square" rtlCol="0"/>
        <a:lstStyle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>
          <a:pPr>
            <a:defRPr/>
          </a:pPr>
          <a:r>
            <a:rPr lang="ru-RU" sz="1400" b="1"/>
            <a:t>2024г</a:t>
          </a:r>
          <a:r>
            <a:rPr lang="ru-RU" sz="1400" b="1"/>
            <a:t>.</a:t>
          </a:r>
          <a:endParaRPr/>
        </a:p>
      </cdr:txBody>
    </cdr:sp>
  </cdr:relSizeAnchor>
</c:userShapes>
</file>

<file path=ppt/slideLayouts/_rels/slideLayout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title" userDrawn="1">
  <p:cSld name="Титульный слайд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 bwMode="auto"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 bwMode="auto"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>
              <a:defRPr/>
            </a:pPr>
            <a:r>
              <a:rPr lang="ru-RU"/>
              <a:t>Образец подзаголовка</a:t>
            </a:r>
            <a:endParaRPr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5CF64938-B5E6-418B-A02E-0C256E198646}" type="datetimeFigureOut">
              <a:rPr lang="ru-RU"/>
              <a:t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243847E1-E693-417D-B17E-0269A489CB44}" type="slidenum">
              <a:rPr lang="ru-RU"/>
              <a:t/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vertTx" userDrawn="1">
  <p:cSld name="Заголовок и вертикальный текст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 bwMode="auto"/>
        <p:txBody>
          <a:bodyPr vert="eaVert"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5CF64938-B5E6-418B-A02E-0C256E198646}" type="datetimeFigureOut">
              <a:rPr lang="ru-RU"/>
              <a:t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243847E1-E693-417D-B17E-0269A489CB44}" type="slidenum">
              <a:rPr lang="ru-RU"/>
              <a:t/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vertTitleAndTx" userDrawn="1">
  <p:cSld name="Вертикальный заголовок и текст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 bwMode="auto">
          <a:xfrm>
            <a:off x="8724900" y="365125"/>
            <a:ext cx="2628900" cy="5811838"/>
          </a:xfrm>
        </p:spPr>
        <p:txBody>
          <a:bodyPr vert="eaVert"/>
          <a:lstStyle/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 bwMode="auto">
          <a:xfrm>
            <a:off x="838200" y="365125"/>
            <a:ext cx="7734300" cy="5811838"/>
          </a:xfrm>
        </p:spPr>
        <p:txBody>
          <a:bodyPr vert="eaVert"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5CF64938-B5E6-418B-A02E-0C256E198646}" type="datetimeFigureOut">
              <a:rPr lang="ru-RU"/>
              <a:t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243847E1-E693-417D-B17E-0269A489CB44}" type="slidenum">
              <a:rPr lang="ru-RU"/>
              <a:t/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obj" userDrawn="1">
  <p:cSld name="Заголовок и объект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 bwMode="auto"/>
        <p:txBody>
          <a:bodyPr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5CF64938-B5E6-418B-A02E-0C256E198646}" type="datetimeFigureOut">
              <a:rPr lang="ru-RU"/>
              <a:t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243847E1-E693-417D-B17E-0269A489CB44}" type="slidenum">
              <a:rPr lang="ru-RU"/>
              <a:t/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secHead" userDrawn="1">
  <p:cSld name="Заголовок раздела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 bwMode="auto"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5CF64938-B5E6-418B-A02E-0C256E198646}" type="datetimeFigureOut">
              <a:rPr lang="ru-RU"/>
              <a:t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243847E1-E693-417D-B17E-0269A489CB44}" type="slidenum">
              <a:rPr lang="ru-RU"/>
              <a:t/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twoObj" userDrawn="1">
  <p:cSld name="Два объекта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 bwMode="auto">
          <a:xfrm>
            <a:off x="838200" y="1825625"/>
            <a:ext cx="5181600" cy="4351338"/>
          </a:xfrm>
        </p:spPr>
        <p:txBody>
          <a:bodyPr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 bwMode="auto">
          <a:xfrm>
            <a:off x="6172200" y="1825625"/>
            <a:ext cx="5181600" cy="4351338"/>
          </a:xfrm>
        </p:spPr>
        <p:txBody>
          <a:bodyPr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5CF64938-B5E6-418B-A02E-0C256E198646}" type="datetimeFigureOut">
              <a:rPr lang="ru-RU"/>
              <a:t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243847E1-E693-417D-B17E-0269A489CB44}" type="slidenum">
              <a:rPr lang="ru-RU"/>
              <a:t/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twoTxTwoObj" userDrawn="1">
  <p:cSld name="Сравнение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839788" y="365125"/>
            <a:ext cx="10515600" cy="1325563"/>
          </a:xfrm>
        </p:spPr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 bwMode="auto"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 bwMode="auto">
          <a:xfrm>
            <a:off x="839788" y="2505074"/>
            <a:ext cx="5157787" cy="3684588"/>
          </a:xfrm>
        </p:spPr>
        <p:txBody>
          <a:bodyPr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 bwMode="auto"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 bwMode="auto">
          <a:xfrm>
            <a:off x="6172200" y="2505074"/>
            <a:ext cx="5183188" cy="3684588"/>
          </a:xfrm>
        </p:spPr>
        <p:txBody>
          <a:bodyPr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5CF64938-B5E6-418B-A02E-0C256E198646}" type="datetimeFigureOut">
              <a:rPr lang="ru-RU"/>
              <a:t/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243847E1-E693-417D-B17E-0269A489CB44}" type="slidenum">
              <a:rPr lang="ru-RU"/>
              <a:t/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titleOnly" userDrawn="1">
  <p:cSld name="Только заголовок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5CF64938-B5E6-418B-A02E-0C256E198646}" type="datetimeFigureOut">
              <a:rPr lang="ru-RU"/>
              <a:t/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243847E1-E693-417D-B17E-0269A489CB44}" type="slidenum">
              <a:rPr lang="ru-RU"/>
              <a:t/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blank" userDrawn="1">
  <p:cSld name="Пустой слайд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5CF64938-B5E6-418B-A02E-0C256E198646}" type="datetimeFigureOut">
              <a:rPr lang="ru-RU"/>
              <a:t/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243847E1-E693-417D-B17E-0269A489CB44}" type="slidenum">
              <a:rPr lang="ru-RU"/>
              <a:t/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objTx" userDrawn="1">
  <p:cSld name="Объект с подписью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 bwMode="auto"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auto"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5CF64938-B5E6-418B-A02E-0C256E198646}" type="datetimeFigureOut">
              <a:rPr lang="ru-RU"/>
              <a:t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243847E1-E693-417D-B17E-0269A489CB44}" type="slidenum">
              <a:rPr lang="ru-RU"/>
              <a:t/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picTx" userDrawn="1">
  <p:cSld name="Рисунок с подписью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 bwMode="auto"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>
              <a:defRPr/>
            </a:pP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auto"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5CF64938-B5E6-418B-A02E-0C256E198646}" type="datetimeFigureOut">
              <a:rPr lang="ru-RU"/>
              <a:t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243847E1-E693-417D-B17E-0269A489CB44}" type="slidenum">
              <a:rPr lang="ru-RU"/>
              <a:t/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preserve="0">
  <p:cSld name="">
    <p:bg>
      <p:bgRef idx="1001">
        <a:schemeClr val="bg1"/>
      </p:bgRef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 bwMode="auto"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5CF64938-B5E6-418B-A02E-0C256E198646}" type="datetimeFigureOut">
              <a:rPr lang="ru-RU"/>
              <a:t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 bwMode="auto"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 bwMode="auto"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243847E1-E693-417D-B17E-0269A489CB44}" type="slidenum">
              <a:rPr lang="ru-RU"/>
              <a:t/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>
        <a:lnSpc>
          <a:spcPct val="90000"/>
        </a:lnSpc>
        <a:spcBef>
          <a:spcPts val="0"/>
        </a:spcBef>
        <a:buNone/>
        <a:defRPr sz="44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>
        <a:lnSpc>
          <a:spcPct val="90000"/>
        </a:lnSpc>
        <a:spcBef>
          <a:spcPts val="1000"/>
        </a:spcBef>
        <a:buFont typeface="Arial"/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1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ru.wikipedia.org/wiki/%D0%9A%D0%BB%D0%BE%D0%BA%D0%BE%D0%B2%D0%BE_(%D0%B0%D1%8D%D1%80%D0%BE%D0%BF%D0%BE%D1%80%D1%82)" TargetMode="External"/><Relationship Id="rId3" Type="http://schemas.openxmlformats.org/officeDocument/2006/relationships/hyperlink" Target="https://ru.wikipedia.org/wiki/%D0%95%D1%84%D1%80%D0%B5%D0%BC%D0%BE%D0%B2-3" TargetMode="External"/><Relationship Id="rId4" Type="http://schemas.openxmlformats.org/officeDocument/2006/relationships/hyperlink" Target="https://ru.wikipedia.org/w/index.php?title=70%D0%9A229_(%D0%B0%D0%B2%D1%82%D0%BE%D0%B4%D0%BE%D1%80%D0%BE%D0%B3%D0%B0)&amp;action=edit&amp;redlink=1" TargetMode="External"/><Relationship Id="rId5" Type="http://schemas.openxmlformats.org/officeDocument/2006/relationships/hyperlink" Target="https://ru.wikipedia.org/w/index.php?title=70%D0%9A149_(%D0%B0%D0%B2%D1%82%D0%BE%D0%B4%D0%BE%D1%80%D0%BE%D0%B3%D0%B0)&amp;action=edit&amp;redlink=1" TargetMode="External"/><Relationship Id="rId6" Type="http://schemas.openxmlformats.org/officeDocument/2006/relationships/hyperlink" Target="https://ru.wikipedia.org/w/index.php?title=70%D0%9A041_(%D0%B0%D0%B2%D1%82%D0%BE%D0%B4%D0%BE%D1%80%D0%BE%D0%B3%D0%B0)&amp;action=edit&amp;redlink=1" TargetMode="External"/></Relationships>
</file>

<file path=ppt/slides/_rels/slide1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1.xml" /><Relationship Id="rId3" Type="http://schemas.openxmlformats.org/officeDocument/2006/relationships/chart" Target="../charts/chart2.xml" /></Relationships>
</file>

<file path=ppt/slides/_rels/slide1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3.xml" /><Relationship Id="rId3" Type="http://schemas.openxmlformats.org/officeDocument/2006/relationships/chart" Target="../charts/chart4.xml" /></Relationships>
</file>

<file path=ppt/slides/_rels/slide1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2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3" Type="http://schemas.openxmlformats.org/officeDocument/2006/relationships/image" Target="../media/image5.png"/></Relationships>
</file>

<file path=ppt/slides/_rels/slide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Relationship Id="rId3" Type="http://schemas.openxmlformats.org/officeDocument/2006/relationships/image" Target="../media/image7.png"/></Relationships>
</file>

<file path=ppt/slides/_rels/slide3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Relationship Id="rId3" Type="http://schemas.openxmlformats.org/officeDocument/2006/relationships/image" Target="../media/image9.png"/></Relationships>
</file>

<file path=ppt/slides/_rels/slide3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Relationship Id="rId3" Type="http://schemas.openxmlformats.org/officeDocument/2006/relationships/image" Target="../media/image11.png"/></Relationships>
</file>

<file path=ppt/slides/_rels/slide3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Relationship Id="rId3" Type="http://schemas.openxmlformats.org/officeDocument/2006/relationships/image" Target="../media/image13.png"/></Relationships>
</file>

<file path=ppt/slides/_rels/slide3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Relationship Id="rId3" Type="http://schemas.openxmlformats.org/officeDocument/2006/relationships/image" Target="../media/image15.png"/></Relationships>
</file>

<file path=ppt/slides/_rels/slide3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Relationship Id="rId3" Type="http://schemas.openxmlformats.org/officeDocument/2006/relationships/image" Target="../media/image17.png"/></Relationships>
</file>

<file path=ppt/slides/_rels/slide3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g"/></Relationships>
</file>

<file path=ppt/slides/_rels/slide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ru.wikipedia.org/wiki/%D0%A2%D1%80%D0%B0%D0%BD%D1%81%D0%BF%D0%BE%D1%80%D1%82" TargetMode="External"/><Relationship Id="rId3" Type="http://schemas.openxmlformats.org/officeDocument/2006/relationships/hyperlink" Target="https://ru.wikipedia.org/wiki/%D0%A2%D1%83%D0%BB%D1%8C%D1%81%D0%BA%D0%B0%D1%8F_%D0%BE%D0%B1%D0%BB%D0%B0%D1%81%D1%82%D1%8C" TargetMode="External"/><Relationship Id="rId4" Type="http://schemas.openxmlformats.org/officeDocument/2006/relationships/hyperlink" Target="https://ru.wikipedia.org/wiki/%D0%9E%D0%BA%D0%B0" TargetMode="External"/><Relationship Id="rId5" Type="http://schemas.openxmlformats.org/officeDocument/2006/relationships/hyperlink" Target="https://ru.wikipedia.org/wiki/%D0%9A%D0%B0%D0%BB%D1%83%D0%B3%D0%B0" TargetMode="External"/><Relationship Id="rId6" Type="http://schemas.openxmlformats.org/officeDocument/2006/relationships/hyperlink" Target="https://ru.wikipedia.org/wiki/%D0%90%D0%BB%D0%B5%D0%BA%D1%81%D0%B8%D0%BD" TargetMode="External"/><Relationship Id="rId7" Type="http://schemas.openxmlformats.org/officeDocument/2006/relationships/hyperlink" Target="https://ru.wikipedia.org/wiki/%D0%A2%D1%83%D0%BB%D0%B0" TargetMode="External"/><Relationship Id="rId8" Type="http://schemas.openxmlformats.org/officeDocument/2006/relationships/hyperlink" Target="https://ru.wikipedia.org/wiki/%D0%A3%D0%BF%D0%B0" TargetMode="External"/><Relationship Id="rId9" Type="http://schemas.openxmlformats.org/officeDocument/2006/relationships/hyperlink" Target="https://ru.wikipedia.org/wiki/%D0%A0%D0%B5%D1%87%D0%BD%D0%BE%D0%B9_%D1%82%D1%80%D0%B0%D0%BC%D0%B2%D0%B0%D0%B9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 bwMode="auto">
          <a:xfrm>
            <a:off x="1524000" y="2700469"/>
            <a:ext cx="9144000" cy="2387600"/>
          </a:xfrm>
        </p:spPr>
        <p:txBody>
          <a:bodyPr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  <a:defRPr/>
            </a:pPr>
            <a:r>
              <a:rPr lang="ru-RU" sz="4800">
                <a:latin typeface="Times New Roman"/>
                <a:ea typeface="Calibri"/>
                <a:cs typeface="Times New Roman"/>
              </a:rPr>
              <a:t>ПАСПОРТ</a:t>
            </a:r>
            <a:br>
              <a:rPr lang="ru-RU" sz="4800">
                <a:latin typeface="Calibri"/>
                <a:ea typeface="Calibri"/>
                <a:cs typeface="Times New Roman"/>
              </a:rPr>
            </a:br>
            <a:r>
              <a:rPr lang="ru-RU" sz="4800">
                <a:latin typeface="Times New Roman"/>
                <a:ea typeface="Calibri"/>
                <a:cs typeface="Times New Roman"/>
              </a:rPr>
              <a:t>Региона Российской Федерации</a:t>
            </a:r>
            <a:br>
              <a:rPr lang="ru-RU" sz="4800">
                <a:latin typeface="Calibri"/>
                <a:ea typeface="Calibri"/>
                <a:cs typeface="Times New Roman"/>
              </a:rPr>
            </a:br>
            <a:r>
              <a:rPr lang="ru-RU" sz="4800">
                <a:latin typeface="Times New Roman"/>
                <a:ea typeface="Calibri"/>
                <a:cs typeface="Times New Roman"/>
              </a:rPr>
              <a:t>Тульская</a:t>
            </a:r>
            <a:r>
              <a:rPr lang="ru-RU" sz="4800">
                <a:latin typeface="Times New Roman"/>
                <a:ea typeface="Calibri"/>
                <a:cs typeface="Times New Roman"/>
              </a:rPr>
              <a:t> область</a:t>
            </a:r>
            <a:br>
              <a:rPr lang="ru-RU" sz="4800">
                <a:latin typeface="Calibri"/>
                <a:ea typeface="Calibri"/>
                <a:cs typeface="Times New Roman"/>
              </a:rPr>
            </a:br>
            <a:endParaRPr lang="ru-RU" sz="4800" b="1"/>
          </a:p>
        </p:txBody>
      </p:sp>
      <p:sp>
        <p:nvSpPr>
          <p:cNvPr id="4" name="Заголовок 1"/>
          <p:cNvSpPr txBox="1"/>
          <p:nvPr/>
        </p:nvSpPr>
        <p:spPr bwMode="auto">
          <a:xfrm>
            <a:off x="9735124" y="5892799"/>
            <a:ext cx="1865745" cy="740051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>
              <a:lnSpc>
                <a:spcPct val="90000"/>
              </a:lnSpc>
              <a:spcBef>
                <a:spcPts val="0"/>
              </a:spcBef>
              <a:buNone/>
              <a:defRPr sz="60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7000"/>
              </a:lnSpc>
              <a:spcAft>
                <a:spcPts val="800"/>
              </a:spcAft>
              <a:defRPr/>
            </a:pPr>
            <a:endParaRPr lang="ru-RU" sz="2000" b="1"/>
          </a:p>
        </p:txBody>
      </p:sp>
      <p:pic>
        <p:nvPicPr>
          <p:cNvPr id="5" name="Рисунок 7"/>
          <p:cNvPicPr>
            <a:picLocks noChangeAspect="1" noChangeArrowheads="1"/>
          </p:cNvPicPr>
          <p:nvPr/>
        </p:nvPicPr>
        <p:blipFill>
          <a:blip r:embed="rId2">
            <a:lum bright="10000"/>
          </a:blip>
          <a:stretch/>
        </p:blipFill>
        <p:spPr bwMode="auto">
          <a:xfrm>
            <a:off x="9939328" y="5214150"/>
            <a:ext cx="1457335" cy="1357298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838200" y="-136321"/>
            <a:ext cx="10515600" cy="1325563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ru-RU" sz="2400" b="1">
                <a:latin typeface="Times New Roman"/>
                <a:cs typeface="Times New Roman"/>
              </a:rPr>
              <a:t>Авиационный транспорт:</a:t>
            </a:r>
            <a:endParaRPr lang="ru-RU" sz="240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 bwMode="auto">
          <a:xfrm>
            <a:off x="838200" y="1058709"/>
            <a:ext cx="10515600" cy="4351338"/>
          </a:xfrm>
        </p:spPr>
        <p:txBody>
          <a:bodyPr>
            <a:noAutofit/>
          </a:bodyPr>
          <a:lstStyle/>
          <a:p>
            <a:pPr marL="0" indent="0" algn="just">
              <a:lnSpc>
                <a:spcPct val="120000"/>
              </a:lnSpc>
              <a:buNone/>
              <a:defRPr/>
            </a:pPr>
            <a:r>
              <a:rPr lang="ru-RU" sz="1800">
                <a:latin typeface="Times New Roman"/>
                <a:cs typeface="Times New Roman"/>
              </a:rPr>
              <a:t>Действующих гражданских аэропортов в регионе нет. Через воздушное пространство области проходят авиационные маршруты, но сама Тульская область авиасообщением не занимается. В области есть два аэродрома — «</a:t>
            </a:r>
            <a:r>
              <a:rPr lang="ru-RU" sz="1800" u="sng">
                <a:latin typeface="Times New Roman"/>
                <a:cs typeface="Times New Roman"/>
                <a:hlinkClick r:id="rId2" tooltip="Клоково (аэропорт)"/>
              </a:rPr>
              <a:t>Клоково</a:t>
            </a:r>
            <a:r>
              <a:rPr lang="ru-RU" sz="1800">
                <a:latin typeface="Times New Roman"/>
                <a:cs typeface="Times New Roman"/>
              </a:rPr>
              <a:t>» в Туле и «</a:t>
            </a:r>
            <a:r>
              <a:rPr lang="ru-RU" sz="1800" u="sng">
                <a:latin typeface="Times New Roman"/>
                <a:cs typeface="Times New Roman"/>
                <a:hlinkClick r:id="rId3" tooltip="Ефремов-3"/>
              </a:rPr>
              <a:t>Восточный</a:t>
            </a:r>
            <a:r>
              <a:rPr lang="ru-RU" sz="1800">
                <a:latin typeface="Times New Roman"/>
                <a:cs typeface="Times New Roman"/>
              </a:rPr>
              <a:t>» в Ефремове</a:t>
            </a:r>
            <a:r>
              <a:rPr lang="ru-RU" sz="1600">
                <a:latin typeface="Times New Roman"/>
                <a:cs typeface="Times New Roman"/>
              </a:rPr>
              <a:t>.</a:t>
            </a:r>
            <a:endParaRPr/>
          </a:p>
          <a:p>
            <a:pPr marL="0" indent="0">
              <a:lnSpc>
                <a:spcPct val="120000"/>
              </a:lnSpc>
              <a:buNone/>
              <a:defRPr/>
            </a:pPr>
            <a:r>
              <a:rPr lang="ru-RU" sz="2400" b="1">
                <a:latin typeface="Times New Roman"/>
                <a:cs typeface="Times New Roman"/>
              </a:rPr>
              <a:t>Автомобильный транспорт:</a:t>
            </a:r>
            <a:endParaRPr/>
          </a:p>
          <a:p>
            <a:pPr>
              <a:defRPr/>
            </a:pPr>
            <a:r>
              <a:rPr lang="ru-RU" sz="1800">
                <a:latin typeface="Times New Roman"/>
                <a:cs typeface="Times New Roman"/>
              </a:rPr>
              <a:t>Всего по территории Тульской области проходит 570 дорог регионального или межмуниципального значения. Среди которых:</a:t>
            </a:r>
            <a:endParaRPr/>
          </a:p>
          <a:p>
            <a:pPr>
              <a:defRPr/>
            </a:pPr>
            <a:r>
              <a:rPr lang="ru-RU" sz="1800" u="sng">
                <a:latin typeface="Times New Roman"/>
                <a:cs typeface="Times New Roman"/>
                <a:hlinkClick r:id="rId4" tooltip="70К229 (автодорога) (страница отсутствует)"/>
              </a:rPr>
              <a:t>70К229</a:t>
            </a:r>
            <a:r>
              <a:rPr lang="ru-RU" sz="1800">
                <a:latin typeface="Times New Roman"/>
                <a:cs typeface="Times New Roman"/>
              </a:rPr>
              <a:t> Тула — Новомосковск;</a:t>
            </a:r>
            <a:endParaRPr/>
          </a:p>
          <a:p>
            <a:pPr>
              <a:defRPr/>
            </a:pPr>
            <a:r>
              <a:rPr lang="ru-RU" sz="1800" u="sng">
                <a:latin typeface="Times New Roman"/>
                <a:cs typeface="Times New Roman"/>
                <a:hlinkClick r:id="rId5" tooltip="70К149 (автодорога) (страница отсутствует)"/>
              </a:rPr>
              <a:t>70К149</a:t>
            </a:r>
            <a:r>
              <a:rPr lang="ru-RU" sz="1800">
                <a:latin typeface="Times New Roman"/>
                <a:cs typeface="Times New Roman"/>
              </a:rPr>
              <a:t> Егорьевск — Ненашево;</a:t>
            </a:r>
            <a:endParaRPr/>
          </a:p>
          <a:p>
            <a:pPr>
              <a:defRPr/>
            </a:pPr>
            <a:r>
              <a:rPr lang="ru-RU" sz="1800" u="sng">
                <a:latin typeface="Times New Roman"/>
                <a:cs typeface="Times New Roman"/>
                <a:hlinkClick r:id="rId6" tooltip="70К041 (автодорога) (страница отсутствует)"/>
              </a:rPr>
              <a:t>70К041</a:t>
            </a:r>
            <a:r>
              <a:rPr lang="ru-RU" sz="1800">
                <a:latin typeface="Times New Roman"/>
                <a:cs typeface="Times New Roman"/>
              </a:rPr>
              <a:t> Тула — </a:t>
            </a:r>
            <a:r>
              <a:rPr lang="ru-RU" sz="1800">
                <a:latin typeface="Times New Roman"/>
                <a:cs typeface="Times New Roman"/>
              </a:rPr>
              <a:t>Белёв</a:t>
            </a:r>
            <a:r>
              <a:rPr lang="ru-RU" sz="1800">
                <a:latin typeface="Times New Roman"/>
                <a:cs typeface="Times New Roman"/>
              </a:rPr>
              <a:t>.</a:t>
            </a:r>
            <a:endParaRPr/>
          </a:p>
          <a:p>
            <a:pPr>
              <a:defRPr/>
            </a:pPr>
            <a:r>
              <a:rPr lang="ru-RU" sz="1800">
                <a:latin typeface="Times New Roman"/>
                <a:cs typeface="Times New Roman"/>
              </a:rPr>
              <a:t>Протяженность автомобильных дорог общего пользования регионального и межмуниципального значения Тульской области с твердым покрытием составляет 4317,278 км.</a:t>
            </a:r>
            <a:endParaRPr/>
          </a:p>
          <a:p>
            <a:pPr marL="0" indent="0">
              <a:lnSpc>
                <a:spcPct val="120000"/>
              </a:lnSpc>
              <a:buNone/>
              <a:defRPr/>
            </a:pPr>
            <a:endParaRPr lang="ru-RU" sz="1600">
              <a:latin typeface="Times New Roman"/>
              <a:cs typeface="Times New Roman"/>
            </a:endParaRPr>
          </a:p>
          <a:p>
            <a:pPr marL="0" indent="0">
              <a:buNone/>
              <a:defRPr/>
            </a:pPr>
            <a:endParaRPr lang="ru-RU" sz="1600" b="0" i="0">
              <a:solidFill>
                <a:srgbClr val="000000"/>
              </a:solidFill>
              <a:latin typeface="Times New Roman"/>
              <a:cs typeface="Times New Roman"/>
            </a:endParaRPr>
          </a:p>
        </p:txBody>
      </p:sp>
      <p:sp>
        <p:nvSpPr>
          <p:cNvPr id="4" name="TextBox 3"/>
          <p:cNvSpPr txBox="1"/>
          <p:nvPr/>
        </p:nvSpPr>
        <p:spPr bwMode="auto">
          <a:xfrm>
            <a:off x="381001" y="6399844"/>
            <a:ext cx="10217330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1200" u="sng">
                <a:latin typeface="Times New Roman"/>
                <a:cs typeface="Times New Roman"/>
              </a:rPr>
              <a:t>Источник:</a:t>
            </a:r>
            <a:r>
              <a:rPr lang="ru-RU" sz="1200">
                <a:latin typeface="Times New Roman"/>
                <a:cs typeface="Times New Roman"/>
              </a:rPr>
              <a:t> </a:t>
            </a:r>
            <a:r>
              <a:rPr lang="ru-RU" sz="1200">
                <a:latin typeface="Times New Roman"/>
                <a:ea typeface="Calibri"/>
                <a:cs typeface="Times New Roman"/>
              </a:rPr>
              <a:t>Письмо Министерства Транспорта и Дорожного хозяйства Тульской области от 25.09.2023 № 55-к-21/12317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838200" y="192722"/>
            <a:ext cx="10515600" cy="488315"/>
          </a:xfrm>
        </p:spPr>
        <p:txBody>
          <a:bodyPr>
            <a:normAutofit/>
          </a:bodyPr>
          <a:lstStyle/>
          <a:p>
            <a:pPr algn="ctr">
              <a:defRPr/>
            </a:pPr>
            <a:r>
              <a:rPr lang="ru-RU" sz="2800">
                <a:latin typeface="Times New Roman"/>
                <a:cs typeface="Times New Roman"/>
              </a:rPr>
              <a:t>Транспортная инфраструктура региона</a:t>
            </a:r>
            <a:endParaRPr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 bwMode="auto">
          <a:xfrm>
            <a:off x="336399" y="967583"/>
            <a:ext cx="11119758" cy="5350237"/>
          </a:xfrm>
        </p:spPr>
        <p:txBody>
          <a:bodyPr>
            <a:normAutofit/>
          </a:bodyPr>
          <a:lstStyle/>
          <a:p>
            <a:pPr algn="just">
              <a:lnSpc>
                <a:spcPct val="120000"/>
              </a:lnSpc>
              <a:buFontTx/>
              <a:buChar char="-"/>
              <a:defRPr/>
            </a:pPr>
            <a:r>
              <a:rPr lang="ru-RU" sz="1600">
                <a:solidFill>
                  <a:srgbClr val="000000"/>
                </a:solidFill>
                <a:latin typeface="Times New Roman"/>
                <a:cs typeface="Times New Roman"/>
              </a:rPr>
              <a:t>899,74 км </a:t>
            </a:r>
            <a:r>
              <a:rPr lang="ru-RU" sz="1600">
                <a:solidFill>
                  <a:srgbClr val="000000"/>
                </a:solidFill>
                <a:latin typeface="Times New Roman"/>
                <a:cs typeface="Times New Roman"/>
              </a:rPr>
              <a:t>эксплуатационная длина </a:t>
            </a:r>
            <a:r>
              <a:rPr lang="ru-RU" sz="1600">
                <a:solidFill>
                  <a:srgbClr val="000000"/>
                </a:solidFill>
                <a:latin typeface="Times New Roman"/>
                <a:cs typeface="Times New Roman"/>
              </a:rPr>
              <a:t>путей общего пользования; </a:t>
            </a:r>
            <a:endParaRPr/>
          </a:p>
          <a:p>
            <a:pPr>
              <a:lnSpc>
                <a:spcPct val="120000"/>
              </a:lnSpc>
              <a:buFontTx/>
              <a:buChar char="-"/>
              <a:defRPr/>
            </a:pPr>
            <a:r>
              <a:rPr lang="ru-RU" sz="1600">
                <a:solidFill>
                  <a:srgbClr val="000000"/>
                </a:solidFill>
                <a:latin typeface="Times New Roman"/>
                <a:cs typeface="Times New Roman"/>
              </a:rPr>
              <a:t>685, 245 </a:t>
            </a:r>
            <a:r>
              <a:rPr lang="ru-RU" sz="1600">
                <a:solidFill>
                  <a:srgbClr val="000000"/>
                </a:solidFill>
                <a:latin typeface="Times New Roman"/>
                <a:cs typeface="Times New Roman"/>
              </a:rPr>
              <a:t>км протяженность путей необщего пользования, (см. Приложение 1)</a:t>
            </a:r>
            <a:endParaRPr/>
          </a:p>
          <a:p>
            <a:pPr>
              <a:lnSpc>
                <a:spcPct val="120000"/>
              </a:lnSpc>
              <a:buFontTx/>
              <a:buChar char="-"/>
              <a:defRPr/>
            </a:pPr>
            <a:r>
              <a:rPr lang="ru-RU" sz="1600">
                <a:solidFill>
                  <a:srgbClr val="000000"/>
                </a:solidFill>
                <a:latin typeface="Times New Roman"/>
                <a:cs typeface="Times New Roman"/>
              </a:rPr>
              <a:t>31 железнодорожных вокзалов;</a:t>
            </a:r>
            <a:endParaRPr/>
          </a:p>
          <a:p>
            <a:pPr algn="just">
              <a:lnSpc>
                <a:spcPct val="120000"/>
              </a:lnSpc>
              <a:buFontTx/>
              <a:buChar char="-"/>
              <a:defRPr/>
            </a:pPr>
            <a:r>
              <a:rPr lang="ru-RU" sz="1600">
                <a:solidFill>
                  <a:srgbClr val="000000"/>
                </a:solidFill>
                <a:latin typeface="Times New Roman"/>
                <a:cs typeface="Times New Roman"/>
              </a:rPr>
              <a:t>62 железнодорожных станций;</a:t>
            </a:r>
            <a:endParaRPr/>
          </a:p>
          <a:p>
            <a:pPr algn="just">
              <a:lnSpc>
                <a:spcPct val="120000"/>
              </a:lnSpc>
              <a:buFontTx/>
              <a:buChar char="-"/>
              <a:defRPr/>
            </a:pPr>
            <a:r>
              <a:rPr lang="ru-RU" sz="1600">
                <a:solidFill>
                  <a:srgbClr val="000000"/>
                </a:solidFill>
                <a:latin typeface="Times New Roman"/>
                <a:cs typeface="Times New Roman"/>
              </a:rPr>
              <a:t>24 автовокзалов, автостанций и кассовых пунктов;</a:t>
            </a:r>
            <a:endParaRPr/>
          </a:p>
          <a:p>
            <a:pPr algn="just">
              <a:lnSpc>
                <a:spcPct val="120000"/>
              </a:lnSpc>
              <a:buFontTx/>
              <a:buChar char="-"/>
              <a:defRPr/>
            </a:pPr>
            <a:r>
              <a:rPr lang="ru-RU" sz="1600">
                <a:solidFill>
                  <a:srgbClr val="000000"/>
                </a:solidFill>
                <a:latin typeface="Times New Roman"/>
                <a:cs typeface="Times New Roman"/>
              </a:rPr>
              <a:t>0 речных порта;</a:t>
            </a:r>
            <a:endParaRPr/>
          </a:p>
          <a:p>
            <a:pPr algn="just">
              <a:lnSpc>
                <a:spcPct val="120000"/>
              </a:lnSpc>
              <a:buFontTx/>
              <a:buChar char="-"/>
              <a:defRPr/>
            </a:pPr>
            <a:r>
              <a:rPr lang="ru-RU" sz="1600">
                <a:solidFill>
                  <a:srgbClr val="000000"/>
                </a:solidFill>
                <a:latin typeface="Times New Roman"/>
                <a:cs typeface="Times New Roman"/>
              </a:rPr>
              <a:t>0 пограничных </a:t>
            </a:r>
            <a:r>
              <a:rPr lang="ru-RU" sz="1600">
                <a:solidFill>
                  <a:srgbClr val="000000"/>
                </a:solidFill>
                <a:latin typeface="Times New Roman"/>
                <a:cs typeface="Times New Roman"/>
              </a:rPr>
              <a:t>переходов;</a:t>
            </a:r>
            <a:endParaRPr/>
          </a:p>
          <a:p>
            <a:pPr algn="just">
              <a:lnSpc>
                <a:spcPct val="120000"/>
              </a:lnSpc>
              <a:buFontTx/>
              <a:buChar char="-"/>
              <a:defRPr/>
            </a:pPr>
            <a:r>
              <a:rPr lang="ru-RU" sz="1600">
                <a:solidFill>
                  <a:srgbClr val="000000"/>
                </a:solidFill>
                <a:latin typeface="Times New Roman"/>
                <a:cs typeface="Times New Roman"/>
              </a:rPr>
              <a:t>158 железнодорожных переездов из них 32 железнодорожных переезда с дежурным работником.</a:t>
            </a:r>
            <a:endParaRPr lang="ru-RU" sz="1600">
              <a:solidFill>
                <a:srgbClr val="000000"/>
              </a:solidFill>
              <a:latin typeface="Times New Roman"/>
              <a:cs typeface="Times New Roman"/>
            </a:endParaRPr>
          </a:p>
        </p:txBody>
      </p:sp>
      <p:sp>
        <p:nvSpPr>
          <p:cNvPr id="5" name="TextBox 4"/>
          <p:cNvSpPr txBox="1"/>
          <p:nvPr/>
        </p:nvSpPr>
        <p:spPr bwMode="auto">
          <a:xfrm>
            <a:off x="391885" y="6428792"/>
            <a:ext cx="11434929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1200" u="sng">
                <a:latin typeface="Times New Roman"/>
                <a:cs typeface="Times New Roman"/>
              </a:rPr>
              <a:t>Источник:</a:t>
            </a:r>
            <a:r>
              <a:rPr lang="ru-RU" sz="1200">
                <a:latin typeface="Times New Roman"/>
                <a:cs typeface="Times New Roman"/>
              </a:rPr>
              <a:t> </a:t>
            </a:r>
            <a:r>
              <a:rPr lang="ru-RU" sz="1200">
                <a:latin typeface="Times New Roman"/>
                <a:ea typeface="Calibri"/>
                <a:cs typeface="Times New Roman"/>
              </a:rPr>
              <a:t>по представленным данным Московской железной дороги</a:t>
            </a:r>
            <a:r>
              <a:rPr lang="ru-RU" sz="1200">
                <a:latin typeface="Times New Roman"/>
                <a:cs typeface="Times New Roman"/>
              </a:rPr>
              <a:t> ОАО «РЖД»</a:t>
            </a:r>
            <a:endParaRPr lang="ru-RU" sz="1200">
              <a:latin typeface="Times New Roman"/>
              <a:ea typeface="Calibri"/>
              <a:cs typeface="Times New Roman"/>
            </a:endParaRPr>
          </a:p>
        </p:txBody>
      </p:sp>
      <p:sp>
        <p:nvSpPr>
          <p:cNvPr id="4" name="Прямоугольник 3"/>
          <p:cNvSpPr/>
          <p:nvPr/>
        </p:nvSpPr>
        <p:spPr bwMode="auto">
          <a:xfrm>
            <a:off x="391884" y="4118979"/>
            <a:ext cx="10097610" cy="23930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indent="-228600" algn="just">
              <a:lnSpc>
                <a:spcPct val="120000"/>
              </a:lnSpc>
              <a:spcBef>
                <a:spcPts val="1000"/>
              </a:spcBef>
              <a:buFontTx/>
              <a:buChar char="-"/>
              <a:defRPr/>
            </a:pPr>
            <a:r>
              <a:rPr lang="ru-RU" sz="1500">
                <a:solidFill>
                  <a:srgbClr val="000000"/>
                </a:solidFill>
                <a:latin typeface="Times New Roman"/>
                <a:cs typeface="Times New Roman"/>
              </a:rPr>
              <a:t>Крупнейшие железнодорожные станции: Плеханово, </a:t>
            </a:r>
            <a:r>
              <a:rPr lang="ru-RU" sz="1500">
                <a:solidFill>
                  <a:srgbClr val="000000"/>
                </a:solidFill>
                <a:latin typeface="Times New Roman"/>
                <a:cs typeface="Times New Roman"/>
              </a:rPr>
              <a:t>Присады</a:t>
            </a:r>
            <a:r>
              <a:rPr lang="ru-RU" sz="1500">
                <a:solidFill>
                  <a:srgbClr val="000000"/>
                </a:solidFill>
                <a:latin typeface="Times New Roman"/>
                <a:cs typeface="Times New Roman"/>
              </a:rPr>
              <a:t>, Тула 1-Курская, Узловая 1; </a:t>
            </a:r>
            <a:endParaRPr/>
          </a:p>
          <a:p>
            <a:pPr marL="228600" indent="-228600" algn="just">
              <a:lnSpc>
                <a:spcPct val="120000"/>
              </a:lnSpc>
              <a:spcBef>
                <a:spcPts val="1000"/>
              </a:spcBef>
              <a:buFontTx/>
              <a:buChar char="-"/>
              <a:defRPr/>
            </a:pPr>
            <a:r>
              <a:rPr lang="ru-RU" sz="1500">
                <a:solidFill>
                  <a:srgbClr val="000000"/>
                </a:solidFill>
                <a:latin typeface="Times New Roman"/>
                <a:cs typeface="Times New Roman"/>
              </a:rPr>
              <a:t>Крупнейшее эксплуатационное локомотивные </a:t>
            </a:r>
            <a:r>
              <a:rPr lang="ru-RU" sz="1500">
                <a:solidFill>
                  <a:srgbClr val="000000"/>
                </a:solidFill>
                <a:latin typeface="Times New Roman"/>
                <a:cs typeface="Times New Roman"/>
              </a:rPr>
              <a:t>депо: </a:t>
            </a:r>
            <a:r>
              <a:rPr lang="ru-RU" sz="1500">
                <a:solidFill>
                  <a:srgbClr val="000000"/>
                </a:solidFill>
                <a:latin typeface="Times New Roman"/>
                <a:cs typeface="Times New Roman"/>
              </a:rPr>
              <a:t>Новомосковск</a:t>
            </a:r>
            <a:r>
              <a:rPr lang="en-US" sz="150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ru-RU" sz="1500">
                <a:solidFill>
                  <a:srgbClr val="000000"/>
                </a:solidFill>
                <a:latin typeface="Times New Roman"/>
                <a:cs typeface="Times New Roman"/>
              </a:rPr>
              <a:t>(ТЧЭ-36);</a:t>
            </a:r>
            <a:endParaRPr lang="en-US" sz="1500">
              <a:solidFill>
                <a:srgbClr val="000000"/>
              </a:solidFill>
              <a:latin typeface="Times New Roman"/>
              <a:cs typeface="Times New Roman"/>
            </a:endParaRPr>
          </a:p>
          <a:p>
            <a:pPr marL="228600" indent="-228600" algn="just">
              <a:lnSpc>
                <a:spcPct val="120000"/>
              </a:lnSpc>
              <a:spcBef>
                <a:spcPts val="1000"/>
              </a:spcBef>
              <a:buFontTx/>
              <a:buChar char="-"/>
              <a:defRPr/>
            </a:pPr>
            <a:r>
              <a:rPr lang="ru-RU" sz="1500">
                <a:solidFill>
                  <a:srgbClr val="000000"/>
                </a:solidFill>
                <a:latin typeface="Times New Roman"/>
                <a:cs typeface="Times New Roman"/>
              </a:rPr>
              <a:t>Крупнейшее </a:t>
            </a:r>
            <a:r>
              <a:rPr lang="ru-RU" sz="1500">
                <a:solidFill>
                  <a:srgbClr val="000000"/>
                </a:solidFill>
                <a:latin typeface="Times New Roman"/>
                <a:cs typeface="Times New Roman"/>
              </a:rPr>
              <a:t>моторвагонное</a:t>
            </a:r>
            <a:r>
              <a:rPr lang="ru-RU" sz="1500">
                <a:solidFill>
                  <a:srgbClr val="000000"/>
                </a:solidFill>
                <a:latin typeface="Times New Roman"/>
                <a:cs typeface="Times New Roman"/>
              </a:rPr>
              <a:t> депо : Новомосковск </a:t>
            </a:r>
            <a:r>
              <a:rPr lang="en-US" sz="1500">
                <a:solidFill>
                  <a:srgbClr val="000000"/>
                </a:solidFill>
                <a:latin typeface="Times New Roman"/>
                <a:cs typeface="Times New Roman"/>
              </a:rPr>
              <a:t>I</a:t>
            </a:r>
            <a:r>
              <a:rPr lang="ru-RU" sz="1500">
                <a:solidFill>
                  <a:srgbClr val="000000"/>
                </a:solidFill>
                <a:latin typeface="Times New Roman"/>
                <a:cs typeface="Times New Roman"/>
              </a:rPr>
              <a:t> (Тчприг-22);</a:t>
            </a:r>
            <a:endParaRPr lang="ru-RU" sz="1500">
              <a:solidFill>
                <a:srgbClr val="000000"/>
              </a:solidFill>
              <a:latin typeface="Times New Roman"/>
              <a:cs typeface="Times New Roman"/>
            </a:endParaRPr>
          </a:p>
          <a:p>
            <a:pPr marL="228600" indent="-228600" algn="just">
              <a:lnSpc>
                <a:spcPct val="120000"/>
              </a:lnSpc>
              <a:spcBef>
                <a:spcPts val="1000"/>
              </a:spcBef>
              <a:buFontTx/>
              <a:buChar char="-"/>
              <a:defRPr/>
            </a:pPr>
            <a:r>
              <a:rPr lang="ru-RU" sz="1500">
                <a:solidFill>
                  <a:srgbClr val="000000"/>
                </a:solidFill>
                <a:latin typeface="Times New Roman"/>
                <a:cs typeface="Times New Roman"/>
              </a:rPr>
              <a:t>Крупнейшие вагонные депо: Эксплуатационное локомотивное депо-депо Узловая им.Золотарева К.Я. (ТЧЭ-36), эксплуатационное вагонное депо Тула </a:t>
            </a:r>
            <a:r>
              <a:rPr lang="ru-RU" sz="1500">
                <a:solidFill>
                  <a:srgbClr val="000000"/>
                </a:solidFill>
                <a:latin typeface="Times New Roman"/>
                <a:cs typeface="Times New Roman"/>
              </a:rPr>
              <a:t>(ВЧДЭ-18), вагонное ремонтное депо Тула – структурное подразделение АО «ОМК Стальной путь» (ВЧДР Тула АО «ОМК Стальной путь»), вагонное ремонтное депо Узловая - структурное подразделение </a:t>
            </a:r>
            <a:r>
              <a:rPr lang="ru-RU" sz="1500">
                <a:solidFill>
                  <a:srgbClr val="000000"/>
                </a:solidFill>
                <a:latin typeface="Times New Roman"/>
                <a:cs typeface="Times New Roman"/>
              </a:rPr>
              <a:t>ООО «</a:t>
            </a:r>
            <a:r>
              <a:rPr lang="ru-RU" sz="1500">
                <a:solidFill>
                  <a:srgbClr val="000000"/>
                </a:solidFill>
                <a:latin typeface="Times New Roman"/>
                <a:cs typeface="Times New Roman"/>
              </a:rPr>
              <a:t>Новая вагоноремонтная компания» (ВРД Узловая ООО «НВК).</a:t>
            </a:r>
            <a:endParaRPr lang="ru-RU" sz="1500">
              <a:solidFill>
                <a:srgbClr val="000000"/>
              </a:solidFill>
              <a:latin typeface="Times New Roman"/>
              <a:cs typeface="Times New Roman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838200" y="112577"/>
            <a:ext cx="10515600" cy="723447"/>
          </a:xfrm>
        </p:spPr>
        <p:txBody>
          <a:bodyPr>
            <a:normAutofit/>
          </a:bodyPr>
          <a:lstStyle/>
          <a:p>
            <a:pPr algn="ctr">
              <a:defRPr/>
            </a:pPr>
            <a:r>
              <a:rPr lang="ru-RU" sz="2400">
                <a:latin typeface="Times New Roman"/>
                <a:cs typeface="Times New Roman"/>
              </a:rPr>
              <a:t>Отправление грузов по товарной номенклатуре </a:t>
            </a:r>
            <a:endParaRPr/>
          </a:p>
        </p:txBody>
      </p:sp>
      <p:graphicFrame>
        <p:nvGraphicFramePr>
          <p:cNvPr id="6" name="Объект 5"/>
          <p:cNvGraphicFramePr>
            <a:graphicFrameLocks xmlns:a="http://schemas.openxmlformats.org/drawingml/2006/main" noGrp="1"/>
          </p:cNvGraphicFramePr>
          <p:nvPr>
            <p:ph idx="1"/>
          </p:nvPr>
        </p:nvGraphicFramePr>
        <p:xfrm>
          <a:off x="838200" y="1061692"/>
          <a:ext cx="4491612" cy="510098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TextBox 7"/>
          <p:cNvSpPr txBox="1"/>
          <p:nvPr/>
        </p:nvSpPr>
        <p:spPr bwMode="auto">
          <a:xfrm>
            <a:off x="466725" y="6349994"/>
            <a:ext cx="9974580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1200" u="sng">
                <a:latin typeface="Times New Roman"/>
                <a:cs typeface="Times New Roman"/>
              </a:rPr>
              <a:t>Источник:</a:t>
            </a:r>
            <a:r>
              <a:rPr lang="ru-RU" sz="1200">
                <a:latin typeface="Times New Roman"/>
                <a:cs typeface="Times New Roman"/>
              </a:rPr>
              <a:t> </a:t>
            </a:r>
            <a:r>
              <a:rPr lang="ru-RU" sz="1200">
                <a:latin typeface="Times New Roman"/>
                <a:ea typeface="Calibri"/>
                <a:cs typeface="Times New Roman"/>
              </a:rPr>
              <a:t>по представленным данным Московской железной дороги</a:t>
            </a:r>
            <a:r>
              <a:rPr lang="ru-RU" sz="1200">
                <a:latin typeface="Times New Roman"/>
                <a:cs typeface="Times New Roman"/>
              </a:rPr>
              <a:t> ОАО «РЖД»</a:t>
            </a:r>
            <a:endParaRPr/>
          </a:p>
        </p:txBody>
      </p:sp>
      <p:graphicFrame>
        <p:nvGraphicFramePr>
          <p:cNvPr id="9" name="Диаграмма 8"/>
          <p:cNvGraphicFramePr>
            <a:graphicFrameLocks xmlns:a="http://schemas.openxmlformats.org/drawingml/2006/main"/>
          </p:cNvGraphicFramePr>
          <p:nvPr/>
        </p:nvGraphicFramePr>
        <p:xfrm>
          <a:off x="5224586" y="948196"/>
          <a:ext cx="6588000" cy="529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838200" y="112577"/>
            <a:ext cx="10515600" cy="723447"/>
          </a:xfrm>
        </p:spPr>
        <p:txBody>
          <a:bodyPr>
            <a:normAutofit/>
          </a:bodyPr>
          <a:lstStyle/>
          <a:p>
            <a:pPr algn="ctr">
              <a:defRPr/>
            </a:pPr>
            <a:r>
              <a:rPr lang="ru-RU" sz="2400">
                <a:latin typeface="Times New Roman"/>
                <a:cs typeface="Times New Roman"/>
              </a:rPr>
              <a:t>Отправленные пассажиры</a:t>
            </a:r>
            <a:endParaRPr lang="ru-RU" sz="2400">
              <a:latin typeface="Times New Roman"/>
              <a:cs typeface="Times New Roman"/>
            </a:endParaRPr>
          </a:p>
        </p:txBody>
      </p:sp>
      <p:graphicFrame>
        <p:nvGraphicFramePr>
          <p:cNvPr id="6" name="Объект 5"/>
          <p:cNvGraphicFramePr>
            <a:graphicFrameLocks xmlns:a="http://schemas.openxmlformats.org/drawingml/2006/main" noGrp="1"/>
          </p:cNvGraphicFramePr>
          <p:nvPr>
            <p:ph idx="1"/>
          </p:nvPr>
        </p:nvGraphicFramePr>
        <p:xfrm>
          <a:off x="838200" y="1061692"/>
          <a:ext cx="4491612" cy="473932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TextBox 7"/>
          <p:cNvSpPr txBox="1"/>
          <p:nvPr/>
        </p:nvSpPr>
        <p:spPr bwMode="auto">
          <a:xfrm>
            <a:off x="333954" y="6369044"/>
            <a:ext cx="10212125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1200" u="sng">
                <a:latin typeface="Times New Roman"/>
                <a:cs typeface="Times New Roman"/>
              </a:rPr>
              <a:t>Источник:</a:t>
            </a:r>
            <a:r>
              <a:rPr lang="ru-RU" sz="1200">
                <a:latin typeface="Times New Roman"/>
                <a:cs typeface="Times New Roman"/>
              </a:rPr>
              <a:t> </a:t>
            </a:r>
            <a:r>
              <a:rPr lang="ru-RU" sz="1200">
                <a:latin typeface="Times New Roman"/>
                <a:ea typeface="Calibri"/>
                <a:cs typeface="Times New Roman"/>
              </a:rPr>
              <a:t>по представленным данным Московской железной дороги</a:t>
            </a:r>
            <a:r>
              <a:rPr lang="ru-RU" sz="1200">
                <a:latin typeface="Times New Roman"/>
                <a:cs typeface="Times New Roman"/>
              </a:rPr>
              <a:t> ОАО «РЖД»</a:t>
            </a:r>
            <a:endParaRPr/>
          </a:p>
        </p:txBody>
      </p:sp>
      <p:graphicFrame>
        <p:nvGraphicFramePr>
          <p:cNvPr id="9" name="Объект 5"/>
          <p:cNvGraphicFramePr>
            <a:graphicFrameLocks xmlns:a="http://schemas.openxmlformats.org/drawingml/2006/main"/>
          </p:cNvGraphicFramePr>
          <p:nvPr/>
        </p:nvGraphicFramePr>
        <p:xfrm>
          <a:off x="6370445" y="1061692"/>
          <a:ext cx="4491612" cy="473932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838200" y="173538"/>
            <a:ext cx="10515600" cy="601526"/>
          </a:xfrm>
        </p:spPr>
        <p:txBody>
          <a:bodyPr>
            <a:normAutofit fontScale="90000"/>
          </a:bodyPr>
          <a:lstStyle/>
          <a:p>
            <a:pPr algn="ctr">
              <a:defRPr/>
            </a:pPr>
            <a:r>
              <a:rPr lang="ru-RU" sz="2800">
                <a:latin typeface="Times New Roman"/>
                <a:cs typeface="Times New Roman"/>
              </a:rPr>
              <a:t>Показатели по железнодорожному транспорту  </a:t>
            </a:r>
            <a:br>
              <a:rPr lang="ru-RU" sz="2800">
                <a:latin typeface="Times New Roman"/>
                <a:cs typeface="Times New Roman"/>
              </a:rPr>
            </a:br>
            <a:r>
              <a:rPr lang="ru-RU" sz="2800">
                <a:latin typeface="Times New Roman"/>
                <a:cs typeface="Times New Roman"/>
              </a:rPr>
              <a:t>(в сфере транспортной безопасности)</a:t>
            </a:r>
            <a:endParaRPr/>
          </a:p>
        </p:txBody>
      </p:sp>
      <p:graphicFrame>
        <p:nvGraphicFramePr>
          <p:cNvPr id="9" name="Таблица 8"/>
          <p:cNvGraphicFramePr>
            <a:graphicFrameLocks xmlns:a="http://schemas.openxmlformats.org/drawingml/2006/main" noGrp="1"/>
          </p:cNvGraphicFramePr>
          <p:nvPr/>
        </p:nvGraphicFramePr>
        <p:xfrm>
          <a:off x="254000" y="889921"/>
          <a:ext cx="11684000" cy="4034503"/>
        </p:xfrm>
        <a:graphic>
          <a:graphicData uri="http://schemas.openxmlformats.org/drawingml/2006/table">
            <a:tbl>
              <a:tblPr firstRow="1" firstCol="0" lastRow="0" lastCol="0" bandRow="1" bandCol="0">
                <a:tableStyleId>{5C22544A-7EE6-4342-B048-85BDC9FD1C3A}</a:tableStyleId>
              </a:tblPr>
              <a:tblGrid>
                <a:gridCol w="895928"/>
                <a:gridCol w="5467927"/>
                <a:gridCol w="2447636"/>
                <a:gridCol w="2872509"/>
              </a:tblGrid>
              <a:tr h="523844">
                <a:tc>
                  <a:txBody>
                    <a:bodyPr/>
                    <a:p>
                      <a:pPr algn="ctr">
                        <a:lnSpc>
                          <a:spcPct val="150000"/>
                        </a:lnSpc>
                        <a:defRPr/>
                      </a:pPr>
                      <a:r>
                        <a:rPr lang="ru-RU" sz="1600">
                          <a:latin typeface="Times New Roman"/>
                          <a:cs typeface="Times New Roman"/>
                        </a:rPr>
                        <a:t>П.н</a:t>
                      </a:r>
                      <a:r>
                        <a:rPr lang="ru-RU" sz="1600">
                          <a:latin typeface="Times New Roman"/>
                          <a:cs typeface="Times New Roman"/>
                        </a:rPr>
                        <a:t>.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lnSpc>
                          <a:spcPct val="150000"/>
                        </a:lnSpc>
                        <a:defRPr/>
                      </a:pPr>
                      <a:r>
                        <a:rPr lang="ru-RU" sz="1600">
                          <a:latin typeface="Times New Roman"/>
                          <a:cs typeface="Times New Roman"/>
                        </a:rPr>
                        <a:t>Наименование показателя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lnSpc>
                          <a:spcPct val="150000"/>
                        </a:lnSpc>
                        <a:defRPr/>
                      </a:pPr>
                      <a:r>
                        <a:rPr lang="ru-RU" sz="1600">
                          <a:latin typeface="Times New Roman"/>
                          <a:cs typeface="Times New Roman"/>
                        </a:rPr>
                        <a:t>Значение показателя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lnSpc>
                          <a:spcPct val="150000"/>
                        </a:lnSpc>
                        <a:defRPr/>
                      </a:pPr>
                      <a:r>
                        <a:rPr lang="ru-RU" sz="1600">
                          <a:latin typeface="Times New Roman"/>
                          <a:cs typeface="Times New Roman"/>
                        </a:rPr>
                        <a:t>Примечание</a:t>
                      </a:r>
                      <a:endParaRPr/>
                    </a:p>
                  </a:txBody>
                  <a:tcPr/>
                </a:tc>
              </a:tr>
              <a:tr h="996120">
                <a:tc>
                  <a:txBody>
                    <a:bodyPr/>
                    <a:p>
                      <a:pPr algn="ctr">
                        <a:lnSpc>
                          <a:spcPct val="300000"/>
                        </a:lnSpc>
                        <a:defRPr/>
                      </a:pPr>
                      <a:r>
                        <a:rPr lang="ru-RU" sz="1600">
                          <a:latin typeface="Times New Roman"/>
                          <a:cs typeface="Times New Roman"/>
                        </a:rPr>
                        <a:t>1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p>
                      <a:pPr algn="just">
                        <a:defRPr/>
                      </a:pPr>
                      <a:r>
                        <a:rPr lang="ru-RU" sz="1600">
                          <a:latin typeface="Times New Roman"/>
                          <a:cs typeface="Times New Roman"/>
                        </a:rPr>
                        <a:t>Общее количество объектов транспортной инфраструктуры железнодорожного транспорта, подлежащих защите в соответствии с законодательством о транспортной безопасности, </a:t>
                      </a:r>
                      <a:r>
                        <a:rPr lang="ru-RU" sz="1600">
                          <a:latin typeface="Times New Roman"/>
                          <a:cs typeface="Times New Roman"/>
                        </a:rPr>
                        <a:t>ед</a:t>
                      </a:r>
                      <a:endParaRPr lang="ru-RU" sz="1600">
                        <a:latin typeface="Times New Roman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defRPr/>
                      </a:pPr>
                      <a:r>
                        <a:rPr lang="ru-RU" sz="1600">
                          <a:latin typeface="Times New Roman"/>
                          <a:cs typeface="Times New Roman"/>
                        </a:rPr>
                        <a:t>13</a:t>
                      </a:r>
                      <a:endParaRPr/>
                    </a:p>
                    <a:p>
                      <a:pPr algn="ctr">
                        <a:defRPr/>
                      </a:pPr>
                      <a:r>
                        <a:rPr lang="ru-RU" sz="1600">
                          <a:latin typeface="Times New Roman"/>
                          <a:cs typeface="Times New Roman"/>
                        </a:rPr>
                        <a:t>2</a:t>
                      </a:r>
                      <a:endParaRPr/>
                    </a:p>
                    <a:p>
                      <a:pPr algn="ctr">
                        <a:defRPr/>
                      </a:pPr>
                      <a:r>
                        <a:rPr lang="ru-RU" sz="1600">
                          <a:latin typeface="Times New Roman"/>
                          <a:cs typeface="Times New Roman"/>
                        </a:rPr>
                        <a:t>18</a:t>
                      </a:r>
                      <a:endParaRPr lang="ru-RU" sz="1600">
                        <a:latin typeface="Times New Roman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>
                        <a:defRPr/>
                      </a:pPr>
                      <a:r>
                        <a:rPr lang="ru-RU" sz="1600">
                          <a:latin typeface="Times New Roman"/>
                          <a:cs typeface="Times New Roman"/>
                        </a:rPr>
                        <a:t>Железнодорожных</a:t>
                      </a:r>
                      <a:r>
                        <a:rPr lang="ru-RU" sz="1600">
                          <a:latin typeface="Times New Roman"/>
                          <a:cs typeface="Times New Roman"/>
                        </a:rPr>
                        <a:t> станций</a:t>
                      </a:r>
                      <a:endParaRPr/>
                    </a:p>
                    <a:p>
                      <a:pPr>
                        <a:defRPr/>
                      </a:pPr>
                      <a:r>
                        <a:rPr lang="ru-RU" sz="1600">
                          <a:latin typeface="Times New Roman"/>
                          <a:cs typeface="Times New Roman"/>
                        </a:rPr>
                        <a:t>Железнодорожный вокзал</a:t>
                      </a:r>
                      <a:endParaRPr/>
                    </a:p>
                    <a:p>
                      <a:pPr>
                        <a:defRPr/>
                      </a:pPr>
                      <a:r>
                        <a:rPr lang="ru-RU" sz="1600">
                          <a:latin typeface="Times New Roman"/>
                          <a:cs typeface="Times New Roman"/>
                        </a:rPr>
                        <a:t>Железнодорожных </a:t>
                      </a:r>
                      <a:r>
                        <a:rPr lang="ru-RU" sz="1600">
                          <a:latin typeface="Times New Roman"/>
                          <a:cs typeface="Times New Roman"/>
                        </a:rPr>
                        <a:t>категорироваванных</a:t>
                      </a:r>
                      <a:r>
                        <a:rPr lang="ru-RU" sz="160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lang="ru-RU" sz="1600">
                          <a:latin typeface="Times New Roman"/>
                          <a:cs typeface="Times New Roman"/>
                        </a:rPr>
                        <a:t>мостов</a:t>
                      </a:r>
                      <a:endParaRPr lang="ru-RU" sz="1600">
                        <a:latin typeface="Times New Roman"/>
                        <a:cs typeface="Times New Roman"/>
                      </a:endParaRPr>
                    </a:p>
                  </a:txBody>
                  <a:tcPr/>
                </a:tc>
              </a:tr>
              <a:tr h="705584">
                <a:tc>
                  <a:txBody>
                    <a:bodyPr/>
                    <a:p>
                      <a:pPr algn="ctr">
                        <a:lnSpc>
                          <a:spcPct val="250000"/>
                        </a:lnSpc>
                        <a:defRPr/>
                      </a:pPr>
                      <a:r>
                        <a:rPr lang="ru-RU" sz="1600">
                          <a:latin typeface="Times New Roman"/>
                          <a:cs typeface="Times New Roman"/>
                        </a:rPr>
                        <a:t>2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p>
                      <a:pPr algn="just">
                        <a:defRPr/>
                      </a:pPr>
                      <a:r>
                        <a:rPr lang="ru-RU" sz="1600">
                          <a:latin typeface="Times New Roman"/>
                          <a:cs typeface="Times New Roman"/>
                        </a:rPr>
                        <a:t>Количество объектов железнодорожного транспорта общего пользования, охраняемых подразделениями ФГП ВО ЖДТ России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lnSpc>
                          <a:spcPct val="200000"/>
                        </a:lnSpc>
                        <a:defRPr/>
                      </a:pPr>
                      <a:r>
                        <a:rPr lang="ru-RU" sz="1600">
                          <a:latin typeface="Times New Roman"/>
                          <a:cs typeface="Times New Roman"/>
                        </a:rPr>
                        <a:t>11</a:t>
                      </a:r>
                      <a:endParaRPr lang="ru-RU" sz="1600">
                        <a:latin typeface="Times New Roman"/>
                        <a:cs typeface="Times New Roman"/>
                      </a:endParaRPr>
                    </a:p>
                    <a:p>
                      <a:pPr>
                        <a:defRPr/>
                      </a:pPr>
                      <a:endParaRPr lang="ru-RU" sz="1600">
                        <a:latin typeface="Times New Roman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>
                        <a:defRPr/>
                      </a:pPr>
                      <a:endParaRPr lang="ru-RU" sz="1600">
                        <a:latin typeface="Times New Roman"/>
                        <a:cs typeface="Times New Roman"/>
                      </a:endParaRPr>
                    </a:p>
                  </a:txBody>
                  <a:tcPr/>
                </a:tc>
              </a:tr>
              <a:tr h="996120">
                <a:tc>
                  <a:txBody>
                    <a:bodyPr/>
                    <a:p>
                      <a:pPr algn="ctr">
                        <a:lnSpc>
                          <a:spcPct val="250000"/>
                        </a:lnSpc>
                        <a:defRPr/>
                      </a:pPr>
                      <a:r>
                        <a:rPr lang="ru-RU" sz="1600">
                          <a:latin typeface="Times New Roman"/>
                          <a:cs typeface="Times New Roman"/>
                        </a:rPr>
                        <a:t>3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p>
                      <a:pPr algn="just">
                        <a:defRPr/>
                      </a:pPr>
                      <a:r>
                        <a:rPr lang="ru-RU" sz="1600">
                          <a:latin typeface="Times New Roman"/>
                          <a:cs typeface="Times New Roman"/>
                        </a:rPr>
                        <a:t>Общее количество внеуличного транспорта (в части метрополитена), подлежащих защите в соответствии с законодательством о транспортной безопасности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lnSpc>
                          <a:spcPct val="300000"/>
                        </a:lnSpc>
                        <a:defRPr/>
                      </a:pPr>
                      <a:r>
                        <a:rPr lang="ru-RU" sz="1600">
                          <a:latin typeface="Times New Roman"/>
                          <a:cs typeface="Times New Roman"/>
                        </a:rPr>
                        <a:t>0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p>
                      <a:pPr>
                        <a:defRPr/>
                      </a:pPr>
                      <a:endParaRPr lang="ru-RU" sz="1600">
                        <a:latin typeface="Times New Roman"/>
                        <a:cs typeface="Times New Roman"/>
                      </a:endParaRPr>
                    </a:p>
                  </a:txBody>
                  <a:tcPr/>
                </a:tc>
              </a:tr>
              <a:tr h="624779">
                <a:tc>
                  <a:txBody>
                    <a:bodyPr/>
                    <a:p>
                      <a:pPr algn="ctr">
                        <a:defRPr/>
                      </a:pPr>
                      <a:r>
                        <a:rPr lang="ru-RU" sz="1600">
                          <a:latin typeface="Times New Roman"/>
                          <a:cs typeface="Times New Roman"/>
                        </a:rPr>
                        <a:t>4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p>
                      <a:pPr algn="just">
                        <a:defRPr/>
                      </a:pPr>
                      <a:r>
                        <a:rPr lang="ru-RU" sz="1600">
                          <a:latin typeface="Times New Roman"/>
                          <a:cs typeface="Times New Roman"/>
                        </a:rPr>
                        <a:t>Количество пожарных поездов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defRPr/>
                      </a:pPr>
                      <a:r>
                        <a:rPr lang="ru-RU" sz="1600">
                          <a:latin typeface="Times New Roman"/>
                          <a:cs typeface="Times New Roman"/>
                        </a:rPr>
                        <a:t>2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p>
                      <a:pPr>
                        <a:defRPr/>
                      </a:pPr>
                      <a:r>
                        <a:rPr lang="ru-RU" sz="1600">
                          <a:latin typeface="Times New Roman"/>
                          <a:cs typeface="Times New Roman"/>
                        </a:rPr>
                        <a:t>ПП Тула-1-Курская</a:t>
                      </a:r>
                      <a:endParaRPr/>
                    </a:p>
                    <a:p>
                      <a:pPr>
                        <a:defRPr/>
                      </a:pPr>
                      <a:r>
                        <a:rPr lang="ru-RU" sz="1600">
                          <a:latin typeface="Times New Roman"/>
                          <a:cs typeface="Times New Roman"/>
                        </a:rPr>
                        <a:t>ПП Узловая</a:t>
                      </a:r>
                      <a:r>
                        <a:rPr lang="ru-RU" sz="1600">
                          <a:latin typeface="Times New Roman"/>
                          <a:cs typeface="Times New Roman"/>
                        </a:rPr>
                        <a:t> 1</a:t>
                      </a:r>
                      <a:endParaRPr lang="ru-RU" sz="1600">
                        <a:latin typeface="Times New Roman"/>
                        <a:cs typeface="Times New Roman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 bwMode="auto">
          <a:xfrm>
            <a:off x="378165" y="6427113"/>
            <a:ext cx="1135663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ru-RU" sz="1200" u="sng">
                <a:latin typeface="Times New Roman"/>
                <a:cs typeface="Times New Roman"/>
              </a:rPr>
              <a:t>Источник:</a:t>
            </a:r>
            <a:r>
              <a:rPr lang="ru-RU" sz="1200">
                <a:latin typeface="Times New Roman"/>
                <a:cs typeface="Times New Roman"/>
              </a:rPr>
              <a:t> </a:t>
            </a:r>
            <a:r>
              <a:rPr lang="ru-RU" sz="1200">
                <a:latin typeface="Times New Roman"/>
                <a:ea typeface="Calibri"/>
                <a:cs typeface="Times New Roman"/>
              </a:rPr>
              <a:t>по представленным данным Московской железной дороги</a:t>
            </a:r>
            <a:r>
              <a:rPr lang="ru-RU" sz="1200">
                <a:latin typeface="Times New Roman"/>
                <a:cs typeface="Times New Roman"/>
              </a:rPr>
              <a:t> ОАО «РЖД»</a:t>
            </a:r>
            <a:endParaRPr lang="ru-RU" sz="1200">
              <a:latin typeface="Times New Roman"/>
              <a:ea typeface="Calibri"/>
              <a:cs typeface="Times New Roman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424871" y="160605"/>
            <a:ext cx="11342255" cy="566692"/>
          </a:xfrm>
        </p:spPr>
        <p:txBody>
          <a:bodyPr>
            <a:noAutofit/>
          </a:bodyPr>
          <a:lstStyle/>
          <a:p>
            <a:pPr algn="ctr">
              <a:defRPr/>
            </a:pPr>
            <a:r>
              <a:rPr lang="ru-RU" sz="2800">
                <a:latin typeface="Times New Roman"/>
                <a:cs typeface="Times New Roman"/>
              </a:rPr>
              <a:t>Реализация промышленных и инвестиционных проектов до 2035 года </a:t>
            </a:r>
            <a:br>
              <a:rPr lang="ru-RU" sz="2800">
                <a:latin typeface="Times New Roman"/>
                <a:cs typeface="Times New Roman"/>
              </a:rPr>
            </a:br>
            <a:r>
              <a:rPr lang="ru-RU" sz="2800">
                <a:latin typeface="Times New Roman"/>
                <a:cs typeface="Times New Roman"/>
              </a:rPr>
              <a:t>(в сфере железнодорожного транспорта)</a:t>
            </a:r>
            <a:endParaRPr/>
          </a:p>
        </p:txBody>
      </p:sp>
      <p:sp>
        <p:nvSpPr>
          <p:cNvPr id="13" name="TextBox 12"/>
          <p:cNvSpPr txBox="1"/>
          <p:nvPr/>
        </p:nvSpPr>
        <p:spPr bwMode="auto">
          <a:xfrm>
            <a:off x="342900" y="6438901"/>
            <a:ext cx="11371772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1200" u="sng">
                <a:latin typeface="Times New Roman"/>
                <a:cs typeface="Times New Roman"/>
              </a:rPr>
              <a:t>Источник</a:t>
            </a:r>
            <a:r>
              <a:rPr lang="ru-RU" sz="1200">
                <a:latin typeface="Times New Roman"/>
                <a:cs typeface="Times New Roman"/>
              </a:rPr>
              <a:t>: </a:t>
            </a:r>
            <a:r>
              <a:rPr lang="ru-RU" sz="1200">
                <a:latin typeface="Times New Roman"/>
                <a:ea typeface="Calibri"/>
                <a:cs typeface="Times New Roman"/>
              </a:rPr>
              <a:t>Письмо Министерства Транспорта и Дорожного хозяйства Тульской области от  </a:t>
            </a:r>
            <a:r>
              <a:rPr lang="ru-RU" sz="1200">
                <a:latin typeface="Times New Roman"/>
                <a:ea typeface="Calibri"/>
                <a:cs typeface="Times New Roman"/>
              </a:rPr>
              <a:t>от</a:t>
            </a:r>
            <a:r>
              <a:rPr lang="ru-RU" sz="1200">
                <a:latin typeface="Times New Roman"/>
                <a:ea typeface="Calibri"/>
                <a:cs typeface="Times New Roman"/>
              </a:rPr>
              <a:t> 25.09.2023 № 55-к-21/12317</a:t>
            </a:r>
            <a:endParaRPr/>
          </a:p>
        </p:txBody>
      </p:sp>
      <p:graphicFrame>
        <p:nvGraphicFramePr>
          <p:cNvPr id="3" name="Таблица 3"/>
          <p:cNvGraphicFramePr>
            <a:graphicFrameLocks xmlns:a="http://schemas.openxmlformats.org/drawingml/2006/main" noGrp="1"/>
          </p:cNvGraphicFramePr>
          <p:nvPr/>
        </p:nvGraphicFramePr>
        <p:xfrm>
          <a:off x="400050" y="876302"/>
          <a:ext cx="11468100" cy="5576170"/>
        </p:xfrm>
        <a:graphic>
          <a:graphicData uri="http://schemas.openxmlformats.org/drawingml/2006/table">
            <a:tbl>
              <a:tblPr firstRow="1" firstCol="0" lastRow="0" lastCol="0" bandRow="1" bandCol="0">
                <a:tableStyleId>{5C22544A-7EE6-4342-B048-85BDC9FD1C3A}</a:tableStyleId>
              </a:tblPr>
              <a:tblGrid>
                <a:gridCol w="5160241"/>
                <a:gridCol w="2392443"/>
                <a:gridCol w="3915416"/>
              </a:tblGrid>
              <a:tr h="543096">
                <a:tc>
                  <a:txBody>
                    <a:bodyPr/>
                    <a:p>
                      <a:pPr algn="ctr">
                        <a:defRPr/>
                      </a:pPr>
                      <a:r>
                        <a:rPr lang="ru-RU" sz="1400">
                          <a:latin typeface="Times New Roman"/>
                          <a:cs typeface="Times New Roman"/>
                        </a:rPr>
                        <a:t>Проект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defRPr/>
                      </a:pPr>
                      <a:r>
                        <a:rPr lang="ru-RU" sz="1400">
                          <a:latin typeface="Times New Roman"/>
                          <a:cs typeface="Times New Roman"/>
                        </a:rPr>
                        <a:t>Инициатор</a:t>
                      </a:r>
                      <a:endParaRPr lang="ru-RU" sz="1400">
                        <a:latin typeface="Times New Roman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defRPr/>
                      </a:pPr>
                      <a:r>
                        <a:rPr lang="ru-RU" sz="1400">
                          <a:latin typeface="Times New Roman"/>
                          <a:cs typeface="Times New Roman"/>
                        </a:rPr>
                        <a:t>Сумма инвестиций (млрд. рублей)</a:t>
                      </a:r>
                      <a:endParaRPr/>
                    </a:p>
                  </a:txBody>
                  <a:tcPr/>
                </a:tc>
              </a:tr>
              <a:tr h="463346">
                <a:tc>
                  <a:txBody>
                    <a:bodyPr/>
                    <a:p>
                      <a:pPr marL="0" algn="just" defTabSz="914400">
                        <a:lnSpc>
                          <a:spcPct val="114999"/>
                        </a:lnSpc>
                        <a:spcAft>
                          <a:spcPts val="1000"/>
                        </a:spcAft>
                        <a:defRPr/>
                      </a:pPr>
                      <a:r>
                        <a:rPr lang="ru-RU" sz="1400">
                          <a:solidFill>
                            <a:schemeClr val="dk1"/>
                          </a:solidFill>
                          <a:latin typeface="Times New Roman"/>
                          <a:ea typeface="+mn-ea"/>
                          <a:cs typeface="Times New Roman"/>
                        </a:rPr>
                        <a:t>Строительство комплекса по производству аммиака мощностью 525 тыс. тонн в год и карбамида мощностью 700 тыс. тонн в год</a:t>
                      </a:r>
                      <a:endParaRPr/>
                    </a:p>
                  </a:txBody>
                  <a:tcPr marL="11459" marR="11459" marT="0" marB="0"/>
                </a:tc>
                <a:tc>
                  <a:txBody>
                    <a:bodyPr/>
                    <a:p>
                      <a:pPr marL="0" algn="ctr" defTabSz="914400">
                        <a:lnSpc>
                          <a:spcPct val="114999"/>
                        </a:lnSpc>
                        <a:spcAft>
                          <a:spcPts val="1000"/>
                        </a:spcAft>
                        <a:defRPr/>
                      </a:pPr>
                      <a:r>
                        <a:rPr lang="ru-RU" sz="1400">
                          <a:solidFill>
                            <a:schemeClr val="dk1"/>
                          </a:solidFill>
                          <a:latin typeface="Times New Roman"/>
                          <a:ea typeface="+mn-ea"/>
                          <a:cs typeface="Times New Roman"/>
                        </a:rPr>
                        <a:t>АО «Щекиноазот»</a:t>
                      </a:r>
                      <a:endParaRPr/>
                    </a:p>
                  </a:txBody>
                  <a:tcPr marL="11459" marR="11459" marT="0" marB="0"/>
                </a:tc>
                <a:tc>
                  <a:txBody>
                    <a:bodyPr/>
                    <a:p>
                      <a:pPr marL="0" algn="ctr" defTabSz="914400">
                        <a:lnSpc>
                          <a:spcPct val="114999"/>
                        </a:lnSpc>
                        <a:spcAft>
                          <a:spcPts val="1000"/>
                        </a:spcAft>
                        <a:defRPr/>
                      </a:pPr>
                      <a:r>
                        <a:rPr lang="ru-RU" sz="1400">
                          <a:solidFill>
                            <a:schemeClr val="dk1"/>
                          </a:solidFill>
                          <a:latin typeface="Times New Roman"/>
                          <a:ea typeface="+mn-ea"/>
                          <a:cs typeface="Times New Roman"/>
                        </a:rPr>
                        <a:t>40</a:t>
                      </a:r>
                      <a:endParaRPr/>
                    </a:p>
                  </a:txBody>
                  <a:tcPr marL="11459" marR="11459" marT="0" marB="0"/>
                </a:tc>
              </a:tr>
              <a:tr h="463346">
                <a:tc>
                  <a:txBody>
                    <a:bodyPr/>
                    <a:p>
                      <a:pPr marL="0" algn="just" defTabSz="914400">
                        <a:lnSpc>
                          <a:spcPct val="114999"/>
                        </a:lnSpc>
                        <a:spcAft>
                          <a:spcPts val="1000"/>
                        </a:spcAft>
                        <a:defRPr/>
                      </a:pPr>
                      <a:r>
                        <a:rPr lang="ru-RU" sz="1400">
                          <a:solidFill>
                            <a:schemeClr val="dk1"/>
                          </a:solidFill>
                          <a:latin typeface="Times New Roman"/>
                          <a:ea typeface="+mn-ea"/>
                          <a:cs typeface="Times New Roman"/>
                        </a:rPr>
                        <a:t>Проект комплексного освоения территории в целях жилищного строительства «Новая Тула»</a:t>
                      </a:r>
                      <a:endParaRPr/>
                    </a:p>
                  </a:txBody>
                  <a:tcPr marL="11459" marR="11459" marT="0" marB="0"/>
                </a:tc>
                <a:tc>
                  <a:txBody>
                    <a:bodyPr/>
                    <a:p>
                      <a:pPr marL="0" algn="ctr" defTabSz="914400">
                        <a:lnSpc>
                          <a:spcPct val="114999"/>
                        </a:lnSpc>
                        <a:spcAft>
                          <a:spcPts val="1000"/>
                        </a:spcAft>
                        <a:defRPr/>
                      </a:pPr>
                      <a:r>
                        <a:rPr lang="ru-RU" sz="1400">
                          <a:solidFill>
                            <a:schemeClr val="dk1"/>
                          </a:solidFill>
                          <a:latin typeface="Times New Roman"/>
                          <a:ea typeface="+mn-ea"/>
                          <a:cs typeface="Times New Roman"/>
                        </a:rPr>
                        <a:t>ООО «Три Эс Новая Тула»</a:t>
                      </a:r>
                      <a:endParaRPr/>
                    </a:p>
                  </a:txBody>
                  <a:tcPr marL="11459" marR="11459" marT="0" marB="0"/>
                </a:tc>
                <a:tc>
                  <a:txBody>
                    <a:bodyPr/>
                    <a:p>
                      <a:pPr marL="0" algn="ctr" defTabSz="914400">
                        <a:lnSpc>
                          <a:spcPct val="114999"/>
                        </a:lnSpc>
                        <a:spcAft>
                          <a:spcPts val="1000"/>
                        </a:spcAft>
                        <a:defRPr/>
                      </a:pPr>
                      <a:r>
                        <a:rPr lang="ru-RU" sz="1400">
                          <a:solidFill>
                            <a:schemeClr val="dk1"/>
                          </a:solidFill>
                          <a:latin typeface="Times New Roman"/>
                          <a:ea typeface="+mn-ea"/>
                          <a:cs typeface="Times New Roman"/>
                        </a:rPr>
                        <a:t>40</a:t>
                      </a:r>
                      <a:endParaRPr/>
                    </a:p>
                  </a:txBody>
                  <a:tcPr marL="11459" marR="11459" marT="0" marB="0"/>
                </a:tc>
              </a:tr>
              <a:tr h="463346">
                <a:tc>
                  <a:txBody>
                    <a:bodyPr/>
                    <a:p>
                      <a:pPr marL="0" algn="just" defTabSz="914400">
                        <a:lnSpc>
                          <a:spcPct val="114999"/>
                        </a:lnSpc>
                        <a:spcAft>
                          <a:spcPts val="1000"/>
                        </a:spcAft>
                        <a:defRPr/>
                      </a:pPr>
                      <a:r>
                        <a:rPr lang="ru-RU" sz="1400">
                          <a:solidFill>
                            <a:schemeClr val="tx1"/>
                          </a:solidFill>
                          <a:latin typeface="Times New Roman"/>
                          <a:ea typeface="+mn-ea"/>
                          <a:cs typeface="Times New Roman"/>
                        </a:rPr>
                        <a:t>Строительство завода по убою, первичной и последующей переработке свиньи</a:t>
                      </a:r>
                      <a:endParaRPr/>
                    </a:p>
                  </a:txBody>
                  <a:tcPr marL="11459" marR="11459" marT="0" marB="0"/>
                </a:tc>
                <a:tc>
                  <a:txBody>
                    <a:bodyPr/>
                    <a:p>
                      <a:pPr marL="0" algn="ctr" defTabSz="914400">
                        <a:lnSpc>
                          <a:spcPct val="114999"/>
                        </a:lnSpc>
                        <a:spcAft>
                          <a:spcPts val="1000"/>
                        </a:spcAft>
                        <a:defRPr/>
                      </a:pPr>
                      <a:r>
                        <a:rPr lang="ru-RU" sz="1400">
                          <a:solidFill>
                            <a:schemeClr val="tx1"/>
                          </a:solidFill>
                          <a:latin typeface="Times New Roman"/>
                          <a:ea typeface="+mn-ea"/>
                          <a:cs typeface="Times New Roman"/>
                        </a:rPr>
                        <a:t>ООО «Черкизово-МП»</a:t>
                      </a:r>
                      <a:endParaRPr/>
                    </a:p>
                  </a:txBody>
                  <a:tcPr marL="11459" marR="11459" marT="0" marB="0"/>
                </a:tc>
                <a:tc>
                  <a:txBody>
                    <a:bodyPr/>
                    <a:p>
                      <a:pPr marL="0" algn="ctr" defTabSz="914400">
                        <a:lnSpc>
                          <a:spcPct val="114999"/>
                        </a:lnSpc>
                        <a:spcAft>
                          <a:spcPts val="1000"/>
                        </a:spcAft>
                        <a:defRPr/>
                      </a:pPr>
                      <a:r>
                        <a:rPr lang="ru-RU" sz="1400">
                          <a:solidFill>
                            <a:schemeClr val="tx1"/>
                          </a:solidFill>
                          <a:latin typeface="Times New Roman"/>
                          <a:ea typeface="+mn-ea"/>
                          <a:cs typeface="Times New Roman"/>
                        </a:rPr>
                        <a:t>25,3</a:t>
                      </a:r>
                      <a:endParaRPr/>
                    </a:p>
                  </a:txBody>
                  <a:tcPr marL="11459" marR="11459" marT="0" marB="0"/>
                </a:tc>
              </a:tr>
              <a:tr h="463346">
                <a:tc>
                  <a:txBody>
                    <a:bodyPr/>
                    <a:p>
                      <a:pPr marL="0" algn="just" defTabSz="914400">
                        <a:lnSpc>
                          <a:spcPct val="114999"/>
                        </a:lnSpc>
                        <a:spcAft>
                          <a:spcPts val="1000"/>
                        </a:spcAft>
                        <a:defRPr/>
                      </a:pPr>
                      <a:r>
                        <a:rPr lang="ru-RU" sz="1400">
                          <a:solidFill>
                            <a:schemeClr val="tx1"/>
                          </a:solidFill>
                          <a:latin typeface="Times New Roman"/>
                          <a:ea typeface="+mn-ea"/>
                          <a:cs typeface="Times New Roman"/>
                        </a:rPr>
                        <a:t>Локализация производства двигателей внутреннего сгорания, компонентов шасси, элементов интерьера и экстерьера</a:t>
                      </a:r>
                      <a:endParaRPr/>
                    </a:p>
                  </a:txBody>
                  <a:tcPr marL="11459" marR="11459" marT="0" marB="0"/>
                </a:tc>
                <a:tc>
                  <a:txBody>
                    <a:bodyPr/>
                    <a:p>
                      <a:pPr marL="0" algn="ctr" defTabSz="914400">
                        <a:lnSpc>
                          <a:spcPct val="114999"/>
                        </a:lnSpc>
                        <a:spcAft>
                          <a:spcPts val="1000"/>
                        </a:spcAft>
                        <a:defRPr/>
                      </a:pPr>
                      <a:r>
                        <a:rPr lang="ru-RU" sz="1400">
                          <a:solidFill>
                            <a:schemeClr val="tx1"/>
                          </a:solidFill>
                          <a:latin typeface="Times New Roman"/>
                          <a:ea typeface="+mn-ea"/>
                          <a:cs typeface="Times New Roman"/>
                        </a:rPr>
                        <a:t>ООО «ХММР»</a:t>
                      </a:r>
                      <a:endParaRPr/>
                    </a:p>
                  </a:txBody>
                  <a:tcPr marL="11459" marR="11459" marT="0" marB="0"/>
                </a:tc>
                <a:tc>
                  <a:txBody>
                    <a:bodyPr/>
                    <a:p>
                      <a:pPr marL="0" algn="ctr" defTabSz="914400">
                        <a:lnSpc>
                          <a:spcPct val="114999"/>
                        </a:lnSpc>
                        <a:spcAft>
                          <a:spcPts val="1000"/>
                        </a:spcAft>
                        <a:defRPr/>
                      </a:pPr>
                      <a:r>
                        <a:rPr lang="ru-RU" sz="1400">
                          <a:solidFill>
                            <a:schemeClr val="tx1"/>
                          </a:solidFill>
                          <a:latin typeface="Times New Roman"/>
                          <a:ea typeface="+mn-ea"/>
                          <a:cs typeface="Times New Roman"/>
                        </a:rPr>
                        <a:t>20</a:t>
                      </a:r>
                      <a:endParaRPr/>
                    </a:p>
                  </a:txBody>
                  <a:tcPr marL="11459" marR="11459" marT="0" marB="0"/>
                </a:tc>
              </a:tr>
              <a:tr h="945477">
                <a:tc>
                  <a:txBody>
                    <a:bodyPr/>
                    <a:p>
                      <a:pPr marL="0" algn="just" defTabSz="914400">
                        <a:lnSpc>
                          <a:spcPct val="114999"/>
                        </a:lnSpc>
                        <a:spcAft>
                          <a:spcPts val="1000"/>
                        </a:spcAft>
                        <a:defRPr/>
                      </a:pPr>
                      <a:r>
                        <a:rPr lang="ru-RU" sz="1400">
                          <a:solidFill>
                            <a:schemeClr val="tx1"/>
                          </a:solidFill>
                          <a:latin typeface="Times New Roman"/>
                          <a:ea typeface="+mn-ea"/>
                          <a:cs typeface="Times New Roman"/>
                        </a:rPr>
                        <a:t>Проект</a:t>
                      </a:r>
                      <a:r>
                        <a:rPr lang="ru-RU" sz="1400">
                          <a:solidFill>
                            <a:schemeClr val="tx1"/>
                          </a:solidFill>
                          <a:latin typeface="Times New Roman"/>
                          <a:ea typeface="+mn-ea"/>
                          <a:cs typeface="Times New Roman"/>
                        </a:rPr>
                        <a:t> </a:t>
                      </a:r>
                      <a:r>
                        <a:rPr lang="ru-RU" sz="1400">
                          <a:solidFill>
                            <a:schemeClr val="tx1"/>
                          </a:solidFill>
                          <a:latin typeface="Times New Roman"/>
                          <a:ea typeface="+mn-ea"/>
                          <a:cs typeface="Times New Roman"/>
                        </a:rPr>
                        <a:t>№ 1</a:t>
                      </a:r>
                      <a:r>
                        <a:rPr lang="ru-RU" sz="1400">
                          <a:solidFill>
                            <a:schemeClr val="tx1"/>
                          </a:solidFill>
                          <a:latin typeface="Times New Roman"/>
                          <a:ea typeface="+mn-ea"/>
                          <a:cs typeface="Times New Roman"/>
                        </a:rPr>
                        <a:t> – Модернизация генерирующих мощностей </a:t>
                      </a:r>
                      <a:r>
                        <a:rPr lang="ru-RU" sz="1400">
                          <a:solidFill>
                            <a:schemeClr val="tx1"/>
                          </a:solidFill>
                          <a:latin typeface="Times New Roman"/>
                          <a:ea typeface="+mn-ea"/>
                          <a:cs typeface="Times New Roman"/>
                        </a:rPr>
                        <a:t>Новомосковский</a:t>
                      </a:r>
                      <a:r>
                        <a:rPr lang="ru-RU" sz="1400">
                          <a:solidFill>
                            <a:schemeClr val="tx1"/>
                          </a:solidFill>
                          <a:latin typeface="Times New Roman"/>
                          <a:ea typeface="+mn-ea"/>
                          <a:cs typeface="Times New Roman"/>
                        </a:rPr>
                        <a:t> ГРЭС;  Проект № 2 – Строительство  установки по производству хлората натрия и перекиси водорода на площадке   ООО «</a:t>
                      </a:r>
                      <a:r>
                        <a:rPr lang="ru-RU" sz="1400">
                          <a:solidFill>
                            <a:schemeClr val="tx1"/>
                          </a:solidFill>
                          <a:latin typeface="Times New Roman"/>
                          <a:ea typeface="+mn-ea"/>
                          <a:cs typeface="Times New Roman"/>
                        </a:rPr>
                        <a:t>Новомосковский</a:t>
                      </a:r>
                      <a:r>
                        <a:rPr lang="ru-RU" sz="1400">
                          <a:solidFill>
                            <a:schemeClr val="tx1"/>
                          </a:solidFill>
                          <a:latin typeface="Times New Roman"/>
                          <a:ea typeface="+mn-ea"/>
                          <a:cs typeface="Times New Roman"/>
                        </a:rPr>
                        <a:t> Хлор»</a:t>
                      </a:r>
                      <a:endParaRPr lang="ru-RU" sz="1400">
                        <a:solidFill>
                          <a:schemeClr val="tx1"/>
                        </a:solidFill>
                        <a:latin typeface="Times New Roman"/>
                        <a:ea typeface="+mn-ea"/>
                        <a:cs typeface="Times New Roman"/>
                      </a:endParaRPr>
                    </a:p>
                  </a:txBody>
                  <a:tcPr marL="11459" marR="11459" marT="0" marB="0"/>
                </a:tc>
                <a:tc>
                  <a:txBody>
                    <a:bodyPr/>
                    <a:p>
                      <a:pPr marL="0" algn="ctr" defTabSz="914400">
                        <a:lnSpc>
                          <a:spcPct val="114999"/>
                        </a:lnSpc>
                        <a:spcAft>
                          <a:spcPts val="1000"/>
                        </a:spcAft>
                        <a:defRPr/>
                      </a:pPr>
                      <a:r>
                        <a:rPr lang="ru-RU" sz="1400">
                          <a:solidFill>
                            <a:schemeClr val="tx1"/>
                          </a:solidFill>
                          <a:latin typeface="Times New Roman"/>
                          <a:ea typeface="+mn-ea"/>
                          <a:cs typeface="Times New Roman"/>
                        </a:rPr>
                        <a:t>АО МХК «</a:t>
                      </a:r>
                      <a:r>
                        <a:rPr lang="ru-RU" sz="1400">
                          <a:solidFill>
                            <a:schemeClr val="tx1"/>
                          </a:solidFill>
                          <a:latin typeface="Times New Roman"/>
                          <a:ea typeface="+mn-ea"/>
                          <a:cs typeface="Times New Roman"/>
                        </a:rPr>
                        <a:t>ЕвроХим</a:t>
                      </a:r>
                      <a:r>
                        <a:rPr lang="ru-RU" sz="1400">
                          <a:solidFill>
                            <a:schemeClr val="tx1"/>
                          </a:solidFill>
                          <a:latin typeface="Times New Roman"/>
                          <a:ea typeface="+mn-ea"/>
                          <a:cs typeface="Times New Roman"/>
                        </a:rPr>
                        <a:t>»</a:t>
                      </a:r>
                      <a:endParaRPr/>
                    </a:p>
                  </a:txBody>
                  <a:tcPr marL="11459" marR="11459" marT="0" marB="0"/>
                </a:tc>
                <a:tc>
                  <a:txBody>
                    <a:bodyPr/>
                    <a:p>
                      <a:pPr marL="0" algn="ctr" defTabSz="914400">
                        <a:lnSpc>
                          <a:spcPct val="114999"/>
                        </a:lnSpc>
                        <a:spcAft>
                          <a:spcPts val="1000"/>
                        </a:spcAft>
                        <a:defRPr/>
                      </a:pPr>
                      <a:r>
                        <a:rPr lang="ru-RU" sz="1400">
                          <a:solidFill>
                            <a:schemeClr val="tx1"/>
                          </a:solidFill>
                          <a:latin typeface="Times New Roman"/>
                          <a:ea typeface="+mn-ea"/>
                          <a:cs typeface="Times New Roman"/>
                        </a:rPr>
                        <a:t>27</a:t>
                      </a:r>
                      <a:endParaRPr/>
                    </a:p>
                  </a:txBody>
                  <a:tcPr marL="11459" marR="11459" marT="0" marB="0"/>
                </a:tc>
              </a:tr>
              <a:tr h="463346">
                <a:tc>
                  <a:txBody>
                    <a:bodyPr/>
                    <a:p>
                      <a:pPr marL="0" algn="just" defTabSz="914400">
                        <a:lnSpc>
                          <a:spcPct val="114999"/>
                        </a:lnSpc>
                        <a:spcAft>
                          <a:spcPts val="1000"/>
                        </a:spcAft>
                        <a:defRPr/>
                      </a:pPr>
                      <a:r>
                        <a:rPr lang="ru-RU" sz="1400">
                          <a:solidFill>
                            <a:schemeClr val="tx1"/>
                          </a:solidFill>
                          <a:latin typeface="Times New Roman"/>
                          <a:ea typeface="+mn-ea"/>
                          <a:cs typeface="Times New Roman"/>
                        </a:rPr>
                        <a:t>Строительство 3 очереди тепличного комплекса</a:t>
                      </a:r>
                      <a:r>
                        <a:rPr lang="ru-RU" sz="1400">
                          <a:solidFill>
                            <a:schemeClr val="tx1"/>
                          </a:solidFill>
                          <a:latin typeface="Times New Roman"/>
                          <a:ea typeface="+mn-ea"/>
                          <a:cs typeface="Times New Roman"/>
                        </a:rPr>
                        <a:t> круглогодичного цикла по производству овощных культур в защищенном грунте</a:t>
                      </a:r>
                      <a:endParaRPr lang="ru-RU" sz="1400">
                        <a:solidFill>
                          <a:schemeClr val="tx1"/>
                        </a:solidFill>
                        <a:latin typeface="Times New Roman"/>
                        <a:ea typeface="+mn-ea"/>
                        <a:cs typeface="Times New Roman"/>
                      </a:endParaRPr>
                    </a:p>
                  </a:txBody>
                  <a:tcPr marL="11459" marR="11459" marT="0" marB="0"/>
                </a:tc>
                <a:tc>
                  <a:txBody>
                    <a:bodyPr/>
                    <a:p>
                      <a:pPr marL="0" algn="ctr" defTabSz="914400">
                        <a:lnSpc>
                          <a:spcPct val="114999"/>
                        </a:lnSpc>
                        <a:spcAft>
                          <a:spcPts val="1000"/>
                        </a:spcAft>
                        <a:defRPr/>
                      </a:pPr>
                      <a:r>
                        <a:rPr lang="ru-RU" sz="1400">
                          <a:solidFill>
                            <a:schemeClr val="tx1"/>
                          </a:solidFill>
                          <a:latin typeface="Times New Roman"/>
                          <a:ea typeface="+mn-ea"/>
                          <a:cs typeface="Times New Roman"/>
                        </a:rPr>
                        <a:t>ООО ТК «Тульский»</a:t>
                      </a:r>
                      <a:endParaRPr lang="ru-RU" sz="1400">
                        <a:solidFill>
                          <a:schemeClr val="tx1"/>
                        </a:solidFill>
                        <a:latin typeface="Times New Roman"/>
                        <a:ea typeface="+mn-ea"/>
                        <a:cs typeface="Times New Roman"/>
                      </a:endParaRPr>
                    </a:p>
                  </a:txBody>
                  <a:tcPr marL="11459" marR="11459" marT="0" marB="0"/>
                </a:tc>
                <a:tc>
                  <a:txBody>
                    <a:bodyPr/>
                    <a:p>
                      <a:pPr marL="0" algn="ctr" defTabSz="914400">
                        <a:lnSpc>
                          <a:spcPct val="114999"/>
                        </a:lnSpc>
                        <a:spcAft>
                          <a:spcPts val="1000"/>
                        </a:spcAft>
                        <a:defRPr/>
                      </a:pPr>
                      <a:r>
                        <a:rPr lang="ru-RU" sz="1400">
                          <a:solidFill>
                            <a:schemeClr val="tx1"/>
                          </a:solidFill>
                          <a:latin typeface="Times New Roman"/>
                          <a:ea typeface="+mn-ea"/>
                          <a:cs typeface="Times New Roman"/>
                        </a:rPr>
                        <a:t>12</a:t>
                      </a:r>
                      <a:endParaRPr/>
                    </a:p>
                  </a:txBody>
                  <a:tcPr marL="11459" marR="11459" marT="0" marB="0"/>
                </a:tc>
              </a:tr>
              <a:tr h="617562">
                <a:tc>
                  <a:txBody>
                    <a:bodyPr/>
                    <a:p>
                      <a:pPr marL="53340" indent="-1143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ru-RU" sz="140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Строительство производственного комплекса по производству лимонной кислоты (CA) производительностью 60 000 тонн в год</a:t>
                      </a:r>
                      <a:endParaRPr/>
                    </a:p>
                  </a:txBody>
                  <a:tcPr marL="11459" marR="11459" marT="0" marB="0"/>
                </a:tc>
                <a:tc>
                  <a:txBody>
                    <a:bodyPr/>
                    <a:p>
                      <a:pPr marL="53340" marR="0" indent="-11430" algn="ctr" defTabSz="91440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400">
                          <a:solidFill>
                            <a:schemeClr val="tx1"/>
                          </a:solidFill>
                          <a:latin typeface="Times New Roman"/>
                          <a:ea typeface="+mn-ea"/>
                          <a:cs typeface="Times New Roman"/>
                        </a:rPr>
                        <a:t>ООО «Органические кислоты»</a:t>
                      </a:r>
                      <a:endParaRPr lang="ru-RU" sz="1400">
                        <a:solidFill>
                          <a:schemeClr val="tx1"/>
                        </a:solidFill>
                        <a:latin typeface="Times New Roman"/>
                        <a:cs typeface="Times New Roman"/>
                      </a:endParaRPr>
                    </a:p>
                    <a:p>
                      <a:pPr marL="53340" indent="-1143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ru-RU" sz="1400">
                        <a:solidFill>
                          <a:schemeClr val="tx1"/>
                        </a:solidFill>
                      </a:endParaRPr>
                    </a:p>
                  </a:txBody>
                  <a:tcPr marL="11459" marR="11459" marT="0" marB="0"/>
                </a:tc>
                <a:tc>
                  <a:txBody>
                    <a:bodyPr/>
                    <a:p>
                      <a:pPr marL="53340" indent="-1143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ru-RU" sz="140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17,3</a:t>
                      </a:r>
                      <a:endParaRPr/>
                    </a:p>
                  </a:txBody>
                  <a:tcPr marL="11459" marR="11459" marT="0" marB="0"/>
                </a:tc>
              </a:tr>
              <a:tr h="882557">
                <a:tc>
                  <a:txBody>
                    <a:bodyPr/>
                    <a:p>
                      <a:pPr marL="53340" indent="-1143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ru-RU" sz="140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ПАО «Газпром (ООО «Газпром </a:t>
                      </a:r>
                      <a:r>
                        <a:rPr lang="ru-RU" sz="140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энергохолдинг</a:t>
                      </a:r>
                      <a:r>
                        <a:rPr lang="ru-RU" sz="140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 индустриальные активы») </a:t>
                      </a:r>
                      <a:r>
                        <a:rPr lang="ru-RU" sz="140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 Министерство промышленности и торговли Российской Федерации</a:t>
                      </a:r>
                      <a:endParaRPr lang="ru-RU" sz="1400">
                        <a:solidFill>
                          <a:schemeClr val="tx1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L="11459" marR="11459" marT="0" marB="0"/>
                </a:tc>
                <a:tc>
                  <a:txBody>
                    <a:bodyPr/>
                    <a:p>
                      <a:pPr marL="53340" indent="-1143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ru-RU" sz="140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Строительство</a:t>
                      </a:r>
                      <a:r>
                        <a:rPr lang="ru-RU" sz="140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 литейного производства для промышленных и энергетических газовых труб</a:t>
                      </a:r>
                      <a:endParaRPr lang="ru-RU" sz="1400">
                        <a:solidFill>
                          <a:schemeClr val="tx1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L="11459" marR="11459" marT="0" marB="0"/>
                </a:tc>
                <a:tc>
                  <a:txBody>
                    <a:bodyPr/>
                    <a:p>
                      <a:pPr marL="53340" indent="-1143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ru-RU" sz="140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13,7</a:t>
                      </a:r>
                      <a:endParaRPr/>
                    </a:p>
                  </a:txBody>
                  <a:tcPr marL="11459" marR="11459" marT="0" marB="0"/>
                </a:tc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424871" y="160605"/>
            <a:ext cx="11342255" cy="566692"/>
          </a:xfrm>
        </p:spPr>
        <p:txBody>
          <a:bodyPr>
            <a:noAutofit/>
          </a:bodyPr>
          <a:lstStyle/>
          <a:p>
            <a:pPr algn="ctr">
              <a:defRPr/>
            </a:pPr>
            <a:r>
              <a:rPr lang="ru-RU" sz="2800">
                <a:latin typeface="Times New Roman"/>
                <a:cs typeface="Times New Roman"/>
              </a:rPr>
              <a:t>Реализация промышленных и инвестиционных проектов до 2035 года </a:t>
            </a:r>
            <a:br>
              <a:rPr lang="ru-RU" sz="2800">
                <a:latin typeface="Times New Roman"/>
                <a:cs typeface="Times New Roman"/>
              </a:rPr>
            </a:br>
            <a:r>
              <a:rPr lang="ru-RU" sz="2800">
                <a:latin typeface="Times New Roman"/>
                <a:cs typeface="Times New Roman"/>
              </a:rPr>
              <a:t>(в сфере железнодорожного транспорта)</a:t>
            </a:r>
            <a:endParaRPr/>
          </a:p>
        </p:txBody>
      </p:sp>
      <p:sp>
        <p:nvSpPr>
          <p:cNvPr id="13" name="TextBox 12"/>
          <p:cNvSpPr txBox="1"/>
          <p:nvPr/>
        </p:nvSpPr>
        <p:spPr bwMode="auto">
          <a:xfrm>
            <a:off x="408830" y="6501388"/>
            <a:ext cx="10962222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1200" u="sng">
                <a:latin typeface="Times New Roman"/>
                <a:cs typeface="Times New Roman"/>
              </a:rPr>
              <a:t>Источник</a:t>
            </a:r>
            <a:r>
              <a:rPr lang="ru-RU" sz="1200">
                <a:latin typeface="Times New Roman"/>
                <a:cs typeface="Times New Roman"/>
              </a:rPr>
              <a:t>: </a:t>
            </a:r>
            <a:r>
              <a:rPr lang="ru-RU" sz="1200">
                <a:latin typeface="Times New Roman"/>
                <a:ea typeface="Calibri"/>
                <a:cs typeface="Times New Roman"/>
              </a:rPr>
              <a:t>Письмо Министерства Транспорта и Дорожного хозяйства Тульской области от  </a:t>
            </a:r>
            <a:r>
              <a:rPr lang="ru-RU" sz="1200">
                <a:latin typeface="Times New Roman"/>
                <a:ea typeface="Calibri"/>
                <a:cs typeface="Times New Roman"/>
              </a:rPr>
              <a:t>от</a:t>
            </a:r>
            <a:r>
              <a:rPr lang="ru-RU" sz="1200">
                <a:latin typeface="Times New Roman"/>
                <a:ea typeface="Calibri"/>
                <a:cs typeface="Times New Roman"/>
              </a:rPr>
              <a:t> 25.09.2023 № 55-к-21/12317</a:t>
            </a:r>
            <a:endParaRPr/>
          </a:p>
        </p:txBody>
      </p:sp>
      <p:graphicFrame>
        <p:nvGraphicFramePr>
          <p:cNvPr id="3" name="Таблица 3"/>
          <p:cNvGraphicFramePr>
            <a:graphicFrameLocks xmlns:a="http://schemas.openxmlformats.org/drawingml/2006/main" noGrp="1"/>
          </p:cNvGraphicFramePr>
          <p:nvPr/>
        </p:nvGraphicFramePr>
        <p:xfrm>
          <a:off x="371475" y="914400"/>
          <a:ext cx="11544300" cy="5511730"/>
        </p:xfrm>
        <a:graphic>
          <a:graphicData uri="http://schemas.openxmlformats.org/drawingml/2006/table">
            <a:tbl>
              <a:tblPr firstRow="1" firstCol="0" lastRow="0" lastCol="0" bandRow="1" bandCol="0">
                <a:tableStyleId>{5C22544A-7EE6-4342-B048-85BDC9FD1C3A}</a:tableStyleId>
              </a:tblPr>
              <a:tblGrid>
                <a:gridCol w="5610225"/>
                <a:gridCol w="3390900"/>
                <a:gridCol w="2543175"/>
              </a:tblGrid>
              <a:tr h="570780">
                <a:tc>
                  <a:txBody>
                    <a:bodyPr/>
                    <a:p>
                      <a:pPr algn="ctr">
                        <a:defRPr/>
                      </a:pPr>
                      <a:r>
                        <a:rPr lang="ru-RU" sz="1400">
                          <a:solidFill>
                            <a:schemeClr val="dk1"/>
                          </a:solidFill>
                          <a:latin typeface="Times New Roman"/>
                          <a:ea typeface="+mn-ea"/>
                          <a:cs typeface="Times New Roman"/>
                        </a:rPr>
                        <a:t>Проект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defRPr/>
                      </a:pPr>
                      <a:r>
                        <a:rPr lang="ru-RU" sz="1600">
                          <a:latin typeface="Times New Roman"/>
                          <a:cs typeface="Times New Roman"/>
                        </a:rPr>
                        <a:t>Инициатор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defRPr/>
                      </a:pPr>
                      <a:r>
                        <a:rPr lang="ru-RU" sz="1600">
                          <a:latin typeface="Times New Roman"/>
                          <a:cs typeface="Times New Roman"/>
                        </a:rPr>
                        <a:t>Сумма инвестиций </a:t>
                      </a:r>
                      <a:r>
                        <a:rPr lang="ru-RU" sz="1600">
                          <a:latin typeface="Times New Roman"/>
                          <a:cs typeface="Times New Roman"/>
                        </a:rPr>
                        <a:t>(млрд. </a:t>
                      </a:r>
                      <a:r>
                        <a:rPr lang="ru-RU" sz="1600">
                          <a:latin typeface="Times New Roman"/>
                          <a:cs typeface="Times New Roman"/>
                        </a:rPr>
                        <a:t>рублей)</a:t>
                      </a:r>
                      <a:endParaRPr/>
                    </a:p>
                  </a:txBody>
                  <a:tcPr/>
                </a:tc>
              </a:tr>
              <a:tr h="829133">
                <a:tc>
                  <a:txBody>
                    <a:bodyPr/>
                    <a:p>
                      <a:pPr marL="0" algn="l" defTabSz="914400">
                        <a:lnSpc>
                          <a:spcPct val="114999"/>
                        </a:lnSpc>
                        <a:spcAft>
                          <a:spcPts val="1000"/>
                        </a:spcAft>
                        <a:defRPr/>
                      </a:pPr>
                      <a:r>
                        <a:rPr lang="ru-RU" sz="1600">
                          <a:solidFill>
                            <a:schemeClr val="dk1"/>
                          </a:solidFill>
                          <a:latin typeface="Times New Roman"/>
                          <a:ea typeface="+mn-ea"/>
                          <a:cs typeface="Times New Roman"/>
                        </a:rPr>
                        <a:t>Строительство производства легирующих добавок для выплавки сверхпрочной стали различного назначения, титановых сплавов</a:t>
                      </a:r>
                      <a:endParaRPr/>
                    </a:p>
                  </a:txBody>
                  <a:tcPr marL="11459" marR="11459" marT="0" marB="0"/>
                </a:tc>
                <a:tc>
                  <a:txBody>
                    <a:bodyPr/>
                    <a:p>
                      <a:pPr marL="0" algn="ctr" defTabSz="914400">
                        <a:lnSpc>
                          <a:spcPct val="114999"/>
                        </a:lnSpc>
                        <a:spcAft>
                          <a:spcPts val="1000"/>
                        </a:spcAft>
                        <a:defRPr/>
                      </a:pPr>
                      <a:r>
                        <a:rPr lang="ru-RU" sz="1600">
                          <a:solidFill>
                            <a:schemeClr val="dk1"/>
                          </a:solidFill>
                          <a:latin typeface="Times New Roman"/>
                          <a:ea typeface="+mn-ea"/>
                          <a:cs typeface="Times New Roman"/>
                        </a:rPr>
                        <a:t>ООО «ЕВРАЗ</a:t>
                      </a:r>
                      <a:endParaRPr/>
                    </a:p>
                    <a:p>
                      <a:pPr marL="0" algn="ctr" defTabSz="914400">
                        <a:lnSpc>
                          <a:spcPct val="114999"/>
                        </a:lnSpc>
                        <a:spcAft>
                          <a:spcPts val="1000"/>
                        </a:spcAft>
                        <a:defRPr/>
                      </a:pPr>
                      <a:r>
                        <a:rPr lang="ru-RU" sz="1600">
                          <a:solidFill>
                            <a:schemeClr val="dk1"/>
                          </a:solidFill>
                          <a:latin typeface="Times New Roman"/>
                          <a:ea typeface="+mn-ea"/>
                          <a:cs typeface="Times New Roman"/>
                        </a:rPr>
                        <a:t>Узловая»</a:t>
                      </a:r>
                      <a:endParaRPr/>
                    </a:p>
                  </a:txBody>
                  <a:tcPr marL="11459" marR="11459" marT="0" marB="0"/>
                </a:tc>
                <a:tc>
                  <a:txBody>
                    <a:bodyPr/>
                    <a:p>
                      <a:pPr algn="ctr">
                        <a:lnSpc>
                          <a:spcPct val="114999"/>
                        </a:lnSpc>
                        <a:spcAft>
                          <a:spcPts val="1000"/>
                        </a:spcAft>
                        <a:defRPr/>
                      </a:pPr>
                      <a:r>
                        <a:rPr lang="ru-RU" sz="1600">
                          <a:solidFill>
                            <a:schemeClr val="dk1"/>
                          </a:solidFill>
                          <a:latin typeface="Times New Roman"/>
                          <a:ea typeface="+mn-ea"/>
                          <a:cs typeface="Times New Roman"/>
                        </a:rPr>
                        <a:t>11,1</a:t>
                      </a:r>
                      <a:endParaRPr/>
                    </a:p>
                  </a:txBody>
                  <a:tcPr marL="11459" marR="11459" marT="0" marB="0"/>
                </a:tc>
              </a:tr>
              <a:tr h="1105510">
                <a:tc>
                  <a:txBody>
                    <a:bodyPr/>
                    <a:p>
                      <a:pPr marL="0" marR="111760" indent="-1270" algn="l" defTabSz="914400">
                        <a:lnSpc>
                          <a:spcPct val="114999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defRPr/>
                      </a:pPr>
                      <a:r>
                        <a:rPr lang="ru-RU" sz="1600">
                          <a:solidFill>
                            <a:schemeClr val="dk1"/>
                          </a:solidFill>
                          <a:latin typeface="Times New Roman"/>
                          <a:ea typeface="+mn-ea"/>
                          <a:cs typeface="Times New Roman"/>
                        </a:rPr>
                        <a:t>Создание производственного комплекса по выпуску высокомолекулярных термостабильных полимеров для отрасли строительных материалов в рамках программы </a:t>
                      </a:r>
                      <a:r>
                        <a:rPr lang="ru-RU" sz="1600">
                          <a:solidFill>
                            <a:schemeClr val="dk1"/>
                          </a:solidFill>
                          <a:latin typeface="Times New Roman"/>
                          <a:ea typeface="+mn-ea"/>
                          <a:cs typeface="Times New Roman"/>
                        </a:rPr>
                        <a:t>импортозамещения</a:t>
                      </a:r>
                      <a:endParaRPr lang="ru-RU" sz="1600">
                        <a:solidFill>
                          <a:schemeClr val="dk1"/>
                        </a:solidFill>
                        <a:latin typeface="Times New Roman"/>
                        <a:ea typeface="+mn-ea"/>
                        <a:cs typeface="Times New Roman"/>
                      </a:endParaRPr>
                    </a:p>
                  </a:txBody>
                  <a:tcPr marL="68390" marR="68390" marT="0" marB="0" anchor="ctr"/>
                </a:tc>
                <a:tc>
                  <a:txBody>
                    <a:bodyPr/>
                    <a:p>
                      <a:pPr marL="0" marR="79375" algn="ctr" defTabSz="914400">
                        <a:lnSpc>
                          <a:spcPct val="114999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defRPr/>
                      </a:pPr>
                      <a:r>
                        <a:rPr lang="ru-RU" sz="1600">
                          <a:solidFill>
                            <a:schemeClr val="dk1"/>
                          </a:solidFill>
                          <a:latin typeface="Times New Roman"/>
                          <a:ea typeface="+mn-ea"/>
                          <a:cs typeface="Times New Roman"/>
                        </a:rPr>
                        <a:t>ООО</a:t>
                      </a:r>
                      <a:endParaRPr/>
                    </a:p>
                    <a:p>
                      <a:pPr marL="0" marR="79375" algn="ctr" defTabSz="914400">
                        <a:lnSpc>
                          <a:spcPct val="114999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defRPr/>
                      </a:pPr>
                      <a:r>
                        <a:rPr lang="ru-RU" sz="1600">
                          <a:solidFill>
                            <a:schemeClr val="dk1"/>
                          </a:solidFill>
                          <a:latin typeface="Times New Roman"/>
                          <a:ea typeface="+mn-ea"/>
                          <a:cs typeface="Times New Roman"/>
                        </a:rPr>
                        <a:t>«</a:t>
                      </a:r>
                      <a:r>
                        <a:rPr lang="ru-RU" sz="1600">
                          <a:solidFill>
                            <a:schemeClr val="dk1"/>
                          </a:solidFill>
                          <a:latin typeface="Times New Roman"/>
                          <a:ea typeface="+mn-ea"/>
                          <a:cs typeface="Times New Roman"/>
                        </a:rPr>
                        <a:t>Полипласт</a:t>
                      </a:r>
                      <a:r>
                        <a:rPr lang="ru-RU" sz="1600">
                          <a:solidFill>
                            <a:schemeClr val="dk1"/>
                          </a:solidFill>
                          <a:latin typeface="Times New Roman"/>
                          <a:ea typeface="+mn-ea"/>
                          <a:cs typeface="Times New Roman"/>
                        </a:rPr>
                        <a:t> Новомосковск»</a:t>
                      </a:r>
                      <a:endParaRPr/>
                    </a:p>
                  </a:txBody>
                  <a:tcPr marL="68390" marR="68390" marT="0" marB="0" anchor="ctr"/>
                </a:tc>
                <a:tc>
                  <a:txBody>
                    <a:bodyPr/>
                    <a:p>
                      <a:pPr marL="0" algn="ctr" defTabSz="914400">
                        <a:lnSpc>
                          <a:spcPct val="114999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defRPr/>
                      </a:pPr>
                      <a:r>
                        <a:rPr lang="ru-RU" sz="1600">
                          <a:solidFill>
                            <a:schemeClr val="dk1"/>
                          </a:solidFill>
                          <a:latin typeface="Times New Roman"/>
                          <a:ea typeface="+mn-ea"/>
                          <a:cs typeface="Times New Roman"/>
                        </a:rPr>
                        <a:t>9</a:t>
                      </a:r>
                      <a:endParaRPr/>
                    </a:p>
                  </a:txBody>
                  <a:tcPr marL="68390" marR="68390" marT="0" marB="0" anchor="ctr"/>
                </a:tc>
              </a:tr>
              <a:tr h="552755">
                <a:tc>
                  <a:txBody>
                    <a:bodyPr/>
                    <a:p>
                      <a:pPr marL="0" marR="191769" indent="-217170" algn="l" defTabSz="914400">
                        <a:lnSpc>
                          <a:spcPct val="114999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defRPr/>
                      </a:pPr>
                      <a:r>
                        <a:rPr lang="ru-RU" sz="1600">
                          <a:solidFill>
                            <a:schemeClr val="dk1"/>
                          </a:solidFill>
                          <a:latin typeface="Times New Roman"/>
                          <a:ea typeface="+mn-ea"/>
                          <a:cs typeface="Times New Roman"/>
                        </a:rPr>
                        <a:t>Строительство завода по убою, первичной и последующей переработке бройлеров</a:t>
                      </a:r>
                      <a:endParaRPr/>
                    </a:p>
                  </a:txBody>
                  <a:tcPr marL="68390" marR="68390" marT="0" marB="0" anchor="ctr"/>
                </a:tc>
                <a:tc>
                  <a:txBody>
                    <a:bodyPr/>
                    <a:p>
                      <a:pPr marL="0" marR="97790" indent="-210820" algn="ctr" defTabSz="914400">
                        <a:lnSpc>
                          <a:spcPct val="114999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defRPr/>
                      </a:pPr>
                      <a:r>
                        <a:rPr lang="ru-RU" sz="1600">
                          <a:solidFill>
                            <a:schemeClr val="dk1"/>
                          </a:solidFill>
                          <a:latin typeface="Times New Roman"/>
                          <a:ea typeface="+mn-ea"/>
                          <a:cs typeface="Times New Roman"/>
                        </a:rPr>
                        <a:t>ООО «Куриное царство»</a:t>
                      </a:r>
                      <a:endParaRPr/>
                    </a:p>
                  </a:txBody>
                  <a:tcPr marL="68390" marR="68390" marT="0" marB="0" anchor="ctr"/>
                </a:tc>
                <a:tc>
                  <a:txBody>
                    <a:bodyPr/>
                    <a:p>
                      <a:pPr marL="0" marR="375285" algn="ctr" defTabSz="914400">
                        <a:lnSpc>
                          <a:spcPct val="114999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defRPr/>
                      </a:pPr>
                      <a:r>
                        <a:rPr lang="ru-RU" sz="1600">
                          <a:solidFill>
                            <a:schemeClr val="dk1"/>
                          </a:solidFill>
                          <a:latin typeface="Times New Roman"/>
                          <a:ea typeface="+mn-ea"/>
                          <a:cs typeface="Times New Roman"/>
                        </a:rPr>
                        <a:t>       7,2</a:t>
                      </a:r>
                      <a:endParaRPr/>
                    </a:p>
                  </a:txBody>
                  <a:tcPr marL="68390" marR="68390" marT="0" marB="0" anchor="ctr"/>
                </a:tc>
              </a:tr>
              <a:tr h="445954">
                <a:tc>
                  <a:txBody>
                    <a:bodyPr/>
                    <a:p>
                      <a:pPr marL="0" marR="342900" indent="-915035" algn="l" defTabSz="914400">
                        <a:lnSpc>
                          <a:spcPct val="114999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defRPr/>
                      </a:pPr>
                      <a:r>
                        <a:rPr lang="ru-RU" sz="1600">
                          <a:solidFill>
                            <a:schemeClr val="dk1"/>
                          </a:solidFill>
                          <a:latin typeface="Times New Roman"/>
                          <a:ea typeface="+mn-ea"/>
                          <a:cs typeface="Times New Roman"/>
                        </a:rPr>
                        <a:t>Строительство 3 (трех) свиноводческих комплексов</a:t>
                      </a:r>
                      <a:endParaRPr/>
                    </a:p>
                  </a:txBody>
                  <a:tcPr marL="68390" marR="68390" marT="0" marB="0" anchor="ctr"/>
                </a:tc>
                <a:tc>
                  <a:txBody>
                    <a:bodyPr/>
                    <a:p>
                      <a:pPr marL="0" marR="79375" algn="ctr" defTabSz="914400">
                        <a:lnSpc>
                          <a:spcPct val="114999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defRPr/>
                      </a:pPr>
                      <a:r>
                        <a:rPr lang="ru-RU" sz="1600">
                          <a:solidFill>
                            <a:schemeClr val="dk1"/>
                          </a:solidFill>
                          <a:latin typeface="Times New Roman"/>
                          <a:ea typeface="+mn-ea"/>
                          <a:cs typeface="Times New Roman"/>
                        </a:rPr>
                        <a:t>ООО «Тульская мясная компания»</a:t>
                      </a:r>
                      <a:endParaRPr/>
                    </a:p>
                  </a:txBody>
                  <a:tcPr marL="68390" marR="68390" marT="0" marB="0" anchor="ctr"/>
                </a:tc>
                <a:tc>
                  <a:txBody>
                    <a:bodyPr/>
                    <a:p>
                      <a:pPr marL="0" marR="60960" algn="ctr" defTabSz="914400">
                        <a:lnSpc>
                          <a:spcPct val="114999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defRPr/>
                      </a:pPr>
                      <a:r>
                        <a:rPr lang="ru-RU" sz="1600">
                          <a:solidFill>
                            <a:schemeClr val="dk1"/>
                          </a:solidFill>
                          <a:latin typeface="Times New Roman"/>
                          <a:ea typeface="+mn-ea"/>
                          <a:cs typeface="Times New Roman"/>
                        </a:rPr>
                        <a:t>4,7</a:t>
                      </a:r>
                      <a:endParaRPr/>
                    </a:p>
                  </a:txBody>
                  <a:tcPr marL="68390" marR="68390" marT="0" marB="0" anchor="ctr"/>
                </a:tc>
              </a:tr>
              <a:tr h="829133">
                <a:tc>
                  <a:txBody>
                    <a:bodyPr/>
                    <a:p>
                      <a:pPr marL="0" marR="130810" indent="635" algn="l" defTabSz="914400">
                        <a:lnSpc>
                          <a:spcPct val="114999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defRPr/>
                      </a:pPr>
                      <a:r>
                        <a:rPr lang="ru-RU" sz="1600">
                          <a:solidFill>
                            <a:schemeClr val="dk1"/>
                          </a:solidFill>
                          <a:latin typeface="Times New Roman"/>
                          <a:ea typeface="+mn-ea"/>
                          <a:cs typeface="Times New Roman"/>
                        </a:rPr>
                        <a:t>Разработка, строительство и ввод</a:t>
                      </a:r>
                      <a:r>
                        <a:rPr lang="ru-RU" sz="1600">
                          <a:solidFill>
                            <a:schemeClr val="dk1"/>
                          </a:solidFill>
                          <a:latin typeface="Times New Roman"/>
                          <a:ea typeface="+mn-ea"/>
                          <a:cs typeface="Times New Roman"/>
                        </a:rPr>
                        <a:t> </a:t>
                      </a:r>
                      <a:r>
                        <a:rPr lang="ru-RU" sz="1600">
                          <a:solidFill>
                            <a:schemeClr val="dk1"/>
                          </a:solidFill>
                          <a:latin typeface="Times New Roman"/>
                          <a:ea typeface="+mn-ea"/>
                          <a:cs typeface="Times New Roman"/>
                        </a:rPr>
                        <a:t>в эксплуатацию гидрометаллургического завода по </a:t>
                      </a:r>
                      <a:r>
                        <a:rPr lang="ru-RU" sz="1600">
                          <a:solidFill>
                            <a:schemeClr val="dk1"/>
                          </a:solidFill>
                          <a:latin typeface="Times New Roman"/>
                          <a:ea typeface="+mn-ea"/>
                          <a:cs typeface="Times New Roman"/>
                        </a:rPr>
                        <a:t>прои</a:t>
                      </a:r>
                      <a:r>
                        <a:rPr lang="ru-RU" sz="1600">
                          <a:solidFill>
                            <a:schemeClr val="dk1"/>
                          </a:solidFill>
                          <a:latin typeface="Times New Roman"/>
                          <a:ea typeface="+mn-ea"/>
                          <a:cs typeface="Times New Roman"/>
                        </a:rPr>
                        <a:t> </a:t>
                      </a:r>
                      <a:r>
                        <a:rPr lang="ru-RU" sz="1600">
                          <a:solidFill>
                            <a:schemeClr val="dk1"/>
                          </a:solidFill>
                          <a:latin typeface="Times New Roman"/>
                          <a:ea typeface="+mn-ea"/>
                          <a:cs typeface="Times New Roman"/>
                        </a:rPr>
                        <a:t>водству</a:t>
                      </a:r>
                      <a:r>
                        <a:rPr lang="ru-RU" sz="1600">
                          <a:solidFill>
                            <a:schemeClr val="dk1"/>
                          </a:solidFill>
                          <a:latin typeface="Times New Roman"/>
                          <a:ea typeface="+mn-ea"/>
                          <a:cs typeface="Times New Roman"/>
                        </a:rPr>
                        <a:t> соединений лития</a:t>
                      </a:r>
                      <a:endParaRPr/>
                    </a:p>
                  </a:txBody>
                  <a:tcPr marL="68390" marR="68390" marT="0" marB="0" anchor="ctr"/>
                </a:tc>
                <a:tc>
                  <a:txBody>
                    <a:bodyPr/>
                    <a:p>
                      <a:pPr marL="0" marR="133350" indent="-177800" algn="ctr" defTabSz="914400">
                        <a:lnSpc>
                          <a:spcPct val="114999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defRPr/>
                      </a:pPr>
                      <a:r>
                        <a:rPr lang="ru-RU" sz="1600">
                          <a:solidFill>
                            <a:schemeClr val="dk1"/>
                          </a:solidFill>
                          <a:latin typeface="Times New Roman"/>
                          <a:ea typeface="+mn-ea"/>
                          <a:cs typeface="Times New Roman"/>
                        </a:rPr>
                        <a:t>ООО «</a:t>
                      </a:r>
                      <a:r>
                        <a:rPr lang="ru-RU" sz="1600">
                          <a:solidFill>
                            <a:schemeClr val="dk1"/>
                          </a:solidFill>
                          <a:latin typeface="Times New Roman"/>
                          <a:ea typeface="+mn-ea"/>
                          <a:cs typeface="Times New Roman"/>
                        </a:rPr>
                        <a:t>Халмек</a:t>
                      </a:r>
                      <a:r>
                        <a:rPr lang="ru-RU" sz="1600">
                          <a:solidFill>
                            <a:schemeClr val="dk1"/>
                          </a:solidFill>
                          <a:latin typeface="Times New Roman"/>
                          <a:ea typeface="+mn-ea"/>
                          <a:cs typeface="Times New Roman"/>
                        </a:rPr>
                        <a:t> </a:t>
                      </a:r>
                      <a:r>
                        <a:rPr lang="ru-RU" sz="1600">
                          <a:solidFill>
                            <a:schemeClr val="dk1"/>
                          </a:solidFill>
                          <a:latin typeface="Times New Roman"/>
                          <a:ea typeface="+mn-ea"/>
                          <a:cs typeface="Times New Roman"/>
                        </a:rPr>
                        <a:t>Литиум</a:t>
                      </a:r>
                      <a:r>
                        <a:rPr lang="ru-RU" sz="1600">
                          <a:solidFill>
                            <a:schemeClr val="dk1"/>
                          </a:solidFill>
                          <a:latin typeface="Times New Roman"/>
                          <a:ea typeface="+mn-ea"/>
                          <a:cs typeface="Times New Roman"/>
                        </a:rPr>
                        <a:t>»</a:t>
                      </a:r>
                      <a:endParaRPr/>
                    </a:p>
                  </a:txBody>
                  <a:tcPr marL="68390" marR="68390" marT="0" marB="0" anchor="ctr"/>
                </a:tc>
                <a:tc>
                  <a:txBody>
                    <a:bodyPr/>
                    <a:p>
                      <a:pPr marL="0" marR="60960" algn="ctr" defTabSz="914400">
                        <a:lnSpc>
                          <a:spcPct val="114999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defRPr/>
                      </a:pPr>
                      <a:r>
                        <a:rPr lang="ru-RU" sz="1600">
                          <a:solidFill>
                            <a:schemeClr val="dk1"/>
                          </a:solidFill>
                          <a:latin typeface="Times New Roman"/>
                          <a:ea typeface="+mn-ea"/>
                          <a:cs typeface="Times New Roman"/>
                        </a:rPr>
                        <a:t> 3,6</a:t>
                      </a:r>
                      <a:endParaRPr/>
                    </a:p>
                  </a:txBody>
                  <a:tcPr marL="68390" marR="68390" marT="0" marB="0" anchor="ctr"/>
                </a:tc>
              </a:tr>
              <a:tr h="552755">
                <a:tc>
                  <a:txBody>
                    <a:bodyPr/>
                    <a:p>
                      <a:pPr marL="0" marR="101600" indent="-469900" algn="l" defTabSz="914400">
                        <a:lnSpc>
                          <a:spcPct val="114999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defRPr/>
                      </a:pPr>
                      <a:r>
                        <a:rPr lang="ru-RU" sz="1600">
                          <a:solidFill>
                            <a:schemeClr val="dk1"/>
                          </a:solidFill>
                          <a:latin typeface="Times New Roman"/>
                          <a:ea typeface="+mn-ea"/>
                          <a:cs typeface="Times New Roman"/>
                        </a:rPr>
                        <a:t>Строительство логистического центра и</a:t>
                      </a:r>
                      <a:r>
                        <a:rPr lang="ru-RU" sz="1600">
                          <a:solidFill>
                            <a:schemeClr val="dk1"/>
                          </a:solidFill>
                          <a:latin typeface="Times New Roman"/>
                          <a:ea typeface="+mn-ea"/>
                          <a:cs typeface="Times New Roman"/>
                        </a:rPr>
                        <a:t> </a:t>
                      </a:r>
                      <a:r>
                        <a:rPr lang="ru-RU" sz="1600">
                          <a:solidFill>
                            <a:schemeClr val="dk1"/>
                          </a:solidFill>
                          <a:latin typeface="Times New Roman"/>
                          <a:ea typeface="+mn-ea"/>
                          <a:cs typeface="Times New Roman"/>
                        </a:rPr>
                        <a:t>завода по производству </a:t>
                      </a:r>
                      <a:r>
                        <a:rPr lang="ru-RU" sz="1600">
                          <a:solidFill>
                            <a:schemeClr val="dk1"/>
                          </a:solidFill>
                          <a:latin typeface="Times New Roman"/>
                          <a:ea typeface="+mn-ea"/>
                          <a:cs typeface="Times New Roman"/>
                        </a:rPr>
                        <a:t>ветроустановок</a:t>
                      </a:r>
                      <a:endParaRPr lang="ru-RU" sz="1600">
                        <a:solidFill>
                          <a:schemeClr val="dk1"/>
                        </a:solidFill>
                        <a:latin typeface="Times New Roman"/>
                        <a:ea typeface="+mn-ea"/>
                        <a:cs typeface="Times New Roman"/>
                      </a:endParaRPr>
                    </a:p>
                  </a:txBody>
                  <a:tcPr marL="68390" marR="68390" marT="0" marB="0" anchor="ctr"/>
                </a:tc>
                <a:tc>
                  <a:txBody>
                    <a:bodyPr/>
                    <a:p>
                      <a:pPr marL="0" marR="79375" algn="ctr" defTabSz="914400">
                        <a:lnSpc>
                          <a:spcPct val="114999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defRPr/>
                      </a:pPr>
                      <a:r>
                        <a:rPr lang="ru-RU" sz="1600">
                          <a:solidFill>
                            <a:schemeClr val="dk1"/>
                          </a:solidFill>
                          <a:latin typeface="Times New Roman"/>
                          <a:ea typeface="+mn-ea"/>
                          <a:cs typeface="Times New Roman"/>
                        </a:rPr>
                        <a:t>АО «АВВ- </a:t>
                      </a:r>
                      <a:r>
                        <a:rPr lang="ru-RU" sz="1600">
                          <a:solidFill>
                            <a:schemeClr val="dk1"/>
                          </a:solidFill>
                          <a:latin typeface="Times New Roman"/>
                          <a:ea typeface="+mn-ea"/>
                          <a:cs typeface="Times New Roman"/>
                        </a:rPr>
                        <a:t>энерго</a:t>
                      </a:r>
                      <a:r>
                        <a:rPr lang="ru-RU" sz="1600">
                          <a:solidFill>
                            <a:schemeClr val="dk1"/>
                          </a:solidFill>
                          <a:latin typeface="Times New Roman"/>
                          <a:ea typeface="+mn-ea"/>
                          <a:cs typeface="Times New Roman"/>
                        </a:rPr>
                        <a:t>»</a:t>
                      </a:r>
                      <a:endParaRPr/>
                    </a:p>
                  </a:txBody>
                  <a:tcPr marL="68390" marR="68390" marT="0" marB="0" anchor="ctr"/>
                </a:tc>
                <a:tc>
                  <a:txBody>
                    <a:bodyPr/>
                    <a:p>
                      <a:pPr marL="0" marR="60960" algn="ctr" defTabSz="914400">
                        <a:lnSpc>
                          <a:spcPct val="114999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defRPr/>
                      </a:pPr>
                      <a:r>
                        <a:rPr lang="ru-RU" sz="1600">
                          <a:solidFill>
                            <a:schemeClr val="dk1"/>
                          </a:solidFill>
                          <a:latin typeface="Times New Roman"/>
                          <a:ea typeface="+mn-ea"/>
                          <a:cs typeface="Times New Roman"/>
                        </a:rPr>
                        <a:t> 3,5</a:t>
                      </a:r>
                      <a:endParaRPr/>
                    </a:p>
                  </a:txBody>
                  <a:tcPr marL="68390" marR="68390" marT="0" marB="0" anchor="ctr"/>
                </a:tc>
              </a:tr>
              <a:tr h="552755">
                <a:tc>
                  <a:txBody>
                    <a:bodyPr/>
                    <a:p>
                      <a:pPr marL="0" marR="101600" indent="-469900" algn="l" defTabSz="914400">
                        <a:lnSpc>
                          <a:spcPct val="114999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defRPr/>
                      </a:pPr>
                      <a:r>
                        <a:rPr lang="ru-RU" sz="1600">
                          <a:solidFill>
                            <a:schemeClr val="dk1"/>
                          </a:solidFill>
                          <a:latin typeface="Times New Roman"/>
                          <a:ea typeface="+mn-ea"/>
                          <a:cs typeface="Times New Roman"/>
                        </a:rPr>
                        <a:t>Строительство комплекса по</a:t>
                      </a:r>
                      <a:r>
                        <a:rPr lang="ru-RU" sz="1600">
                          <a:solidFill>
                            <a:schemeClr val="dk1"/>
                          </a:solidFill>
                          <a:latin typeface="Times New Roman"/>
                          <a:ea typeface="+mn-ea"/>
                          <a:cs typeface="Times New Roman"/>
                        </a:rPr>
                        <a:t> переработке картофеля</a:t>
                      </a:r>
                      <a:endParaRPr lang="ru-RU" sz="1600">
                        <a:solidFill>
                          <a:schemeClr val="dk1"/>
                        </a:solidFill>
                        <a:latin typeface="Times New Roman"/>
                        <a:ea typeface="+mn-ea"/>
                        <a:cs typeface="Times New Roman"/>
                      </a:endParaRPr>
                    </a:p>
                  </a:txBody>
                  <a:tcPr marL="68390" marR="68390" marT="0" marB="0" anchor="ctr"/>
                </a:tc>
                <a:tc>
                  <a:txBody>
                    <a:bodyPr/>
                    <a:p>
                      <a:pPr marL="0" marR="79375" algn="ctr" defTabSz="914400">
                        <a:lnSpc>
                          <a:spcPct val="114999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defRPr/>
                      </a:pPr>
                      <a:r>
                        <a:rPr lang="ru-RU" sz="1600">
                          <a:solidFill>
                            <a:schemeClr val="dk1"/>
                          </a:solidFill>
                          <a:latin typeface="Times New Roman"/>
                          <a:ea typeface="+mn-ea"/>
                          <a:cs typeface="Times New Roman"/>
                        </a:rPr>
                        <a:t>ООО «Тульский Картофельный Завод»</a:t>
                      </a:r>
                      <a:endParaRPr/>
                    </a:p>
                  </a:txBody>
                  <a:tcPr marL="68390" marR="68390" marT="0" marB="0" anchor="ctr"/>
                </a:tc>
                <a:tc>
                  <a:txBody>
                    <a:bodyPr/>
                    <a:p>
                      <a:pPr marL="0" marR="60960" algn="ctr" defTabSz="914400">
                        <a:lnSpc>
                          <a:spcPct val="114999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defRPr/>
                      </a:pPr>
                      <a:r>
                        <a:rPr lang="ru-RU" sz="1600">
                          <a:solidFill>
                            <a:schemeClr val="dk1"/>
                          </a:solidFill>
                          <a:latin typeface="Times New Roman"/>
                          <a:ea typeface="+mn-ea"/>
                          <a:cs typeface="Times New Roman"/>
                        </a:rPr>
                        <a:t>12,7</a:t>
                      </a:r>
                      <a:endParaRPr/>
                    </a:p>
                  </a:txBody>
                  <a:tcPr marL="68390" marR="68390" marT="0" marB="0" anchor="ctr"/>
                </a:tc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424871" y="160605"/>
            <a:ext cx="11342255" cy="566692"/>
          </a:xfrm>
        </p:spPr>
        <p:txBody>
          <a:bodyPr>
            <a:noAutofit/>
          </a:bodyPr>
          <a:lstStyle/>
          <a:p>
            <a:pPr algn="ctr">
              <a:defRPr/>
            </a:pPr>
            <a:r>
              <a:rPr lang="ru-RU" sz="2800">
                <a:latin typeface="Times New Roman"/>
                <a:cs typeface="Times New Roman"/>
              </a:rPr>
              <a:t>Реализация промышленных и инвестиционных проектов до 2035 года </a:t>
            </a:r>
            <a:br>
              <a:rPr lang="ru-RU" sz="2800">
                <a:latin typeface="Times New Roman"/>
                <a:cs typeface="Times New Roman"/>
              </a:rPr>
            </a:br>
            <a:r>
              <a:rPr lang="ru-RU" sz="2800">
                <a:latin typeface="Times New Roman"/>
                <a:cs typeface="Times New Roman"/>
              </a:rPr>
              <a:t>(в сфере железнодорожного транспорта)</a:t>
            </a:r>
            <a:endParaRPr/>
          </a:p>
        </p:txBody>
      </p:sp>
      <p:sp>
        <p:nvSpPr>
          <p:cNvPr id="13" name="TextBox 12"/>
          <p:cNvSpPr txBox="1"/>
          <p:nvPr/>
        </p:nvSpPr>
        <p:spPr bwMode="auto">
          <a:xfrm>
            <a:off x="357326" y="6484510"/>
            <a:ext cx="11236576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1200" u="sng">
                <a:latin typeface="Times New Roman"/>
                <a:cs typeface="Times New Roman"/>
              </a:rPr>
              <a:t>Источник:</a:t>
            </a:r>
            <a:r>
              <a:rPr lang="ru-RU" sz="1200">
                <a:latin typeface="Times New Roman"/>
                <a:cs typeface="Times New Roman"/>
              </a:rPr>
              <a:t> </a:t>
            </a:r>
            <a:r>
              <a:rPr lang="ru-RU" sz="1200">
                <a:latin typeface="Times New Roman"/>
                <a:ea typeface="Calibri"/>
                <a:cs typeface="Times New Roman"/>
              </a:rPr>
              <a:t>Письмо Министерства Транспорта и Дорожного хозяйства Тульской области от 25.09.2023 № 55-к-21/12317</a:t>
            </a:r>
            <a:endParaRPr/>
          </a:p>
        </p:txBody>
      </p:sp>
      <p:graphicFrame>
        <p:nvGraphicFramePr>
          <p:cNvPr id="3" name="Таблица 3"/>
          <p:cNvGraphicFramePr>
            <a:graphicFrameLocks xmlns:a="http://schemas.openxmlformats.org/drawingml/2006/main" noGrp="1"/>
          </p:cNvGraphicFramePr>
          <p:nvPr/>
        </p:nvGraphicFramePr>
        <p:xfrm>
          <a:off x="409575" y="904875"/>
          <a:ext cx="11439524" cy="4717427"/>
        </p:xfrm>
        <a:graphic>
          <a:graphicData uri="http://schemas.openxmlformats.org/drawingml/2006/table">
            <a:tbl>
              <a:tblPr firstRow="1" firstCol="0" lastRow="0" lastCol="0" bandRow="1" bandCol="0">
                <a:tableStyleId>{5C22544A-7EE6-4342-B048-85BDC9FD1C3A}</a:tableStyleId>
              </a:tblPr>
              <a:tblGrid>
                <a:gridCol w="5234404"/>
                <a:gridCol w="2431315"/>
                <a:gridCol w="3773805"/>
              </a:tblGrid>
              <a:tr h="517774">
                <a:tc>
                  <a:txBody>
                    <a:bodyPr/>
                    <a:p>
                      <a:pPr algn="ctr">
                        <a:defRPr/>
                      </a:pPr>
                      <a:r>
                        <a:rPr lang="ru-RU" sz="1600">
                          <a:latin typeface="Times New Roman"/>
                          <a:cs typeface="Times New Roman"/>
                        </a:rPr>
                        <a:t>Проект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defRPr/>
                      </a:pPr>
                      <a:r>
                        <a:rPr lang="ru-RU" sz="1600">
                          <a:latin typeface="Times New Roman"/>
                          <a:cs typeface="Times New Roman"/>
                        </a:rPr>
                        <a:t>Инициатор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defRPr/>
                      </a:pPr>
                      <a:r>
                        <a:rPr lang="ru-RU" sz="1600">
                          <a:latin typeface="Times New Roman"/>
                          <a:cs typeface="Times New Roman"/>
                        </a:rPr>
                        <a:t>Сумма инвестиций </a:t>
                      </a:r>
                      <a:r>
                        <a:rPr lang="ru-RU" sz="1600">
                          <a:latin typeface="Times New Roman"/>
                          <a:cs typeface="Times New Roman"/>
                        </a:rPr>
                        <a:t>(млрд. </a:t>
                      </a:r>
                      <a:r>
                        <a:rPr lang="ru-RU" sz="1600">
                          <a:latin typeface="Times New Roman"/>
                          <a:cs typeface="Times New Roman"/>
                        </a:rPr>
                        <a:t>рублей)</a:t>
                      </a:r>
                      <a:endParaRPr/>
                    </a:p>
                  </a:txBody>
                  <a:tcPr/>
                </a:tc>
              </a:tr>
              <a:tr h="551107">
                <a:tc>
                  <a:txBody>
                    <a:bodyPr/>
                    <a:p>
                      <a:pPr marL="179070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ru-RU" sz="1400">
                          <a:solidFill>
                            <a:schemeClr val="dk1"/>
                          </a:solidFill>
                          <a:latin typeface="Times New Roman"/>
                          <a:ea typeface="+mn-ea"/>
                          <a:cs typeface="Times New Roman"/>
                        </a:rPr>
                        <a:t>Строительство маслоэкстракционного завода</a:t>
                      </a:r>
                      <a:endParaRPr/>
                    </a:p>
                  </a:txBody>
                  <a:tcPr marL="68390" marR="68390" marT="0" marB="0" anchor="ctr"/>
                </a:tc>
                <a:tc>
                  <a:txBody>
                    <a:bodyPr/>
                    <a:p>
                      <a:pPr marL="87630" marR="79375" algn="ctr">
                        <a:lnSpc>
                          <a:spcPts val="135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ru-RU" sz="1400">
                          <a:solidFill>
                            <a:schemeClr val="dk1"/>
                          </a:solidFill>
                          <a:latin typeface="Times New Roman"/>
                          <a:ea typeface="+mn-ea"/>
                          <a:cs typeface="Times New Roman"/>
                        </a:rPr>
                        <a:t>ООО «Тульский завод растительных масел»</a:t>
                      </a:r>
                      <a:endParaRPr/>
                    </a:p>
                  </a:txBody>
                  <a:tcPr marL="68390" marR="68390" marT="0" marB="0" anchor="ctr"/>
                </a:tc>
                <a:tc>
                  <a:txBody>
                    <a:bodyPr/>
                    <a:p>
                      <a:pPr marL="67310" marR="60960" algn="ctr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ru-RU" sz="1400">
                          <a:solidFill>
                            <a:schemeClr val="dk1"/>
                          </a:solidFill>
                          <a:latin typeface="Times New Roman"/>
                          <a:ea typeface="+mn-ea"/>
                          <a:cs typeface="Times New Roman"/>
                        </a:rPr>
                        <a:t>3,4</a:t>
                      </a:r>
                      <a:endParaRPr/>
                    </a:p>
                  </a:txBody>
                  <a:tcPr marL="68390" marR="68390" marT="0" marB="0" anchor="ctr"/>
                </a:tc>
              </a:tr>
              <a:tr h="488868">
                <a:tc>
                  <a:txBody>
                    <a:bodyPr/>
                    <a:p>
                      <a:pPr marL="133985" marR="125095" indent="244475">
                        <a:lnSpc>
                          <a:spcPts val="135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ru-RU" sz="1400">
                          <a:solidFill>
                            <a:schemeClr val="dk1"/>
                          </a:solidFill>
                          <a:latin typeface="Times New Roman"/>
                          <a:ea typeface="+mn-ea"/>
                          <a:cs typeface="Times New Roman"/>
                        </a:rPr>
                        <a:t>Реконструкция завода по производству замороженных полуфабрикатов из мяса птицы</a:t>
                      </a:r>
                      <a:endParaRPr/>
                    </a:p>
                  </a:txBody>
                  <a:tcPr marL="68390" marR="68390" marT="0" marB="0" anchor="ctr"/>
                </a:tc>
                <a:tc>
                  <a:txBody>
                    <a:bodyPr/>
                    <a:p>
                      <a:pPr marL="410210" marR="133350" indent="-259080">
                        <a:lnSpc>
                          <a:spcPts val="135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ru-RU" sz="1400">
                          <a:solidFill>
                            <a:schemeClr val="dk1"/>
                          </a:solidFill>
                          <a:latin typeface="Times New Roman"/>
                          <a:ea typeface="+mn-ea"/>
                          <a:cs typeface="Times New Roman"/>
                        </a:rPr>
                        <a:t>ООО «Компас Фудс»</a:t>
                      </a:r>
                      <a:endParaRPr/>
                    </a:p>
                  </a:txBody>
                  <a:tcPr marL="68390" marR="68390" marT="0" marB="0" anchor="ctr"/>
                </a:tc>
                <a:tc>
                  <a:txBody>
                    <a:bodyPr/>
                    <a:p>
                      <a:pPr marL="67310" marR="60960" algn="ctr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ru-RU" sz="1400">
                          <a:solidFill>
                            <a:schemeClr val="dk1"/>
                          </a:solidFill>
                          <a:latin typeface="Times New Roman"/>
                          <a:ea typeface="+mn-ea"/>
                          <a:cs typeface="Times New Roman"/>
                        </a:rPr>
                        <a:t>3,2</a:t>
                      </a:r>
                      <a:endParaRPr lang="ru-RU" sz="1400">
                        <a:solidFill>
                          <a:schemeClr val="dk1"/>
                        </a:solidFill>
                        <a:latin typeface="Times New Roman"/>
                        <a:ea typeface="+mn-ea"/>
                        <a:cs typeface="Times New Roman"/>
                      </a:endParaRPr>
                    </a:p>
                  </a:txBody>
                  <a:tcPr marL="68390" marR="68390" marT="0" marB="0" anchor="ctr"/>
                </a:tc>
              </a:tr>
              <a:tr h="587847">
                <a:tc>
                  <a:txBody>
                    <a:bodyPr/>
                    <a:p>
                      <a:pPr marL="84455" marR="76835" algn="ctr">
                        <a:lnSpc>
                          <a:spcPts val="135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ru-RU" sz="1400">
                          <a:solidFill>
                            <a:schemeClr val="dk1"/>
                          </a:solidFill>
                          <a:latin typeface="Times New Roman"/>
                          <a:ea typeface="+mn-ea"/>
                          <a:cs typeface="Times New Roman"/>
                        </a:rPr>
                        <a:t>Строительство завода по производству соли класса «Экстра» объемом выпуска 160 тысяч тонн готовой продукции в год</a:t>
                      </a:r>
                      <a:endParaRPr/>
                    </a:p>
                  </a:txBody>
                  <a:tcPr marL="68390" marR="68390" marT="0" marB="0" anchor="ctr"/>
                </a:tc>
                <a:tc>
                  <a:txBody>
                    <a:bodyPr/>
                    <a:p>
                      <a:pPr marL="85090" marR="79375" algn="ctr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ru-RU" sz="1400">
                          <a:solidFill>
                            <a:schemeClr val="dk1"/>
                          </a:solidFill>
                          <a:latin typeface="Times New Roman"/>
                          <a:ea typeface="+mn-ea"/>
                          <a:cs typeface="Times New Roman"/>
                        </a:rPr>
                        <a:t>ООО</a:t>
                      </a:r>
                      <a:endParaRPr/>
                    </a:p>
                    <a:p>
                      <a:pPr marL="115570" marR="107949" indent="-635" algn="ctr">
                        <a:lnSpc>
                          <a:spcPts val="135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ru-RU" sz="1400">
                          <a:solidFill>
                            <a:schemeClr val="dk1"/>
                          </a:solidFill>
                          <a:latin typeface="Times New Roman"/>
                          <a:ea typeface="+mn-ea"/>
                          <a:cs typeface="Times New Roman"/>
                        </a:rPr>
                        <a:t>«Киреевский солепромысел»</a:t>
                      </a:r>
                      <a:endParaRPr/>
                    </a:p>
                  </a:txBody>
                  <a:tcPr marL="68390" marR="68390" marT="0" marB="0" anchor="ctr"/>
                </a:tc>
                <a:tc>
                  <a:txBody>
                    <a:bodyPr/>
                    <a:p>
                      <a:pPr marL="6350" algn="ctr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ru-RU" sz="1400">
                          <a:solidFill>
                            <a:schemeClr val="dk1"/>
                          </a:solidFill>
                          <a:latin typeface="Times New Roman"/>
                          <a:ea typeface="+mn-ea"/>
                          <a:cs typeface="Times New Roman"/>
                        </a:rPr>
                        <a:t>3</a:t>
                      </a:r>
                      <a:endParaRPr/>
                    </a:p>
                  </a:txBody>
                  <a:tcPr marL="68390" marR="68390" marT="0" marB="0" anchor="ctr"/>
                </a:tc>
              </a:tr>
              <a:tr h="918511">
                <a:tc>
                  <a:txBody>
                    <a:bodyPr/>
                    <a:p>
                      <a:pPr marL="154940" marR="147320" algn="ctr">
                        <a:lnSpc>
                          <a:spcPts val="135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ru-RU" sz="1400">
                          <a:solidFill>
                            <a:schemeClr val="dk1"/>
                          </a:solidFill>
                          <a:latin typeface="Times New Roman"/>
                          <a:ea typeface="+mn-ea"/>
                          <a:cs typeface="Times New Roman"/>
                        </a:rPr>
                        <a:t>Строительство производств </a:t>
                      </a:r>
                      <a:r>
                        <a:rPr lang="ru-RU" sz="1400">
                          <a:solidFill>
                            <a:schemeClr val="dk1"/>
                          </a:solidFill>
                          <a:latin typeface="Times New Roman"/>
                          <a:ea typeface="+mn-ea"/>
                          <a:cs typeface="Times New Roman"/>
                        </a:rPr>
                        <a:t>концентри</a:t>
                      </a:r>
                      <a:r>
                        <a:rPr lang="ru-RU" sz="1400">
                          <a:solidFill>
                            <a:schemeClr val="dk1"/>
                          </a:solidFill>
                          <a:latin typeface="Times New Roman"/>
                          <a:ea typeface="+mn-ea"/>
                          <a:cs typeface="Times New Roman"/>
                        </a:rPr>
                        <a:t>- </a:t>
                      </a:r>
                      <a:r>
                        <a:rPr lang="ru-RU" sz="1400">
                          <a:solidFill>
                            <a:schemeClr val="dk1"/>
                          </a:solidFill>
                          <a:latin typeface="Times New Roman"/>
                          <a:ea typeface="+mn-ea"/>
                          <a:cs typeface="Times New Roman"/>
                        </a:rPr>
                        <a:t>рованного</a:t>
                      </a:r>
                      <a:r>
                        <a:rPr lang="ru-RU" sz="1400">
                          <a:solidFill>
                            <a:schemeClr val="dk1"/>
                          </a:solidFill>
                          <a:latin typeface="Times New Roman"/>
                          <a:ea typeface="+mn-ea"/>
                          <a:cs typeface="Times New Roman"/>
                        </a:rPr>
                        <a:t> </a:t>
                      </a:r>
                      <a:r>
                        <a:rPr lang="ru-RU" sz="1400">
                          <a:solidFill>
                            <a:schemeClr val="dk1"/>
                          </a:solidFill>
                          <a:latin typeface="Times New Roman"/>
                          <a:ea typeface="+mn-ea"/>
                          <a:cs typeface="Times New Roman"/>
                        </a:rPr>
                        <a:t>малометанольного</a:t>
                      </a:r>
                      <a:r>
                        <a:rPr lang="ru-RU" sz="1400">
                          <a:solidFill>
                            <a:schemeClr val="dk1"/>
                          </a:solidFill>
                          <a:latin typeface="Times New Roman"/>
                          <a:ea typeface="+mn-ea"/>
                          <a:cs typeface="Times New Roman"/>
                        </a:rPr>
                        <a:t> формалина мощностью 110 тыс. тонн в год (КММФ-110), карбамидоформальдегидных смол (КФС) и </a:t>
                      </a:r>
                      <a:r>
                        <a:rPr lang="ru-RU" sz="1400">
                          <a:solidFill>
                            <a:schemeClr val="dk1"/>
                          </a:solidFill>
                          <a:latin typeface="Times New Roman"/>
                          <a:ea typeface="+mn-ea"/>
                          <a:cs typeface="Times New Roman"/>
                        </a:rPr>
                        <a:t>карбамидо</a:t>
                      </a:r>
                      <a:r>
                        <a:rPr lang="ru-RU" sz="1400">
                          <a:solidFill>
                            <a:schemeClr val="dk1"/>
                          </a:solidFill>
                          <a:latin typeface="Times New Roman"/>
                          <a:ea typeface="+mn-ea"/>
                          <a:cs typeface="Times New Roman"/>
                        </a:rPr>
                        <a:t>-меламиноформальдегидных смол (КМФС) мощностью 220 </a:t>
                      </a:r>
                      <a:r>
                        <a:rPr lang="ru-RU" sz="1400">
                          <a:solidFill>
                            <a:schemeClr val="dk1"/>
                          </a:solidFill>
                          <a:latin typeface="Times New Roman"/>
                          <a:ea typeface="+mn-ea"/>
                          <a:cs typeface="Times New Roman"/>
                        </a:rPr>
                        <a:t>тыс.тонн</a:t>
                      </a:r>
                      <a:r>
                        <a:rPr lang="ru-RU" sz="1400">
                          <a:solidFill>
                            <a:schemeClr val="dk1"/>
                          </a:solidFill>
                          <a:latin typeface="Times New Roman"/>
                          <a:ea typeface="+mn-ea"/>
                          <a:cs typeface="Times New Roman"/>
                        </a:rPr>
                        <a:t> в год</a:t>
                      </a:r>
                      <a:endParaRPr/>
                    </a:p>
                  </a:txBody>
                  <a:tcPr marL="68390" marR="68390" marT="0" marB="0" anchor="ctr"/>
                </a:tc>
                <a:tc>
                  <a:txBody>
                    <a:bodyPr/>
                    <a:p>
                      <a:pPr marL="85090" marR="79375" algn="ctr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ru-RU" sz="1400">
                          <a:solidFill>
                            <a:schemeClr val="dk1"/>
                          </a:solidFill>
                          <a:latin typeface="Times New Roman"/>
                          <a:ea typeface="+mn-ea"/>
                          <a:cs typeface="Times New Roman"/>
                        </a:rPr>
                        <a:t>АО</a:t>
                      </a:r>
                      <a:endParaRPr/>
                    </a:p>
                    <a:p>
                      <a:pPr marL="85090" marR="79375" algn="ctr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ru-RU" sz="1400">
                          <a:solidFill>
                            <a:schemeClr val="dk1"/>
                          </a:solidFill>
                          <a:latin typeface="Times New Roman"/>
                          <a:ea typeface="+mn-ea"/>
                          <a:cs typeface="Times New Roman"/>
                        </a:rPr>
                        <a:t>«Щекиноазот»</a:t>
                      </a:r>
                      <a:endParaRPr/>
                    </a:p>
                  </a:txBody>
                  <a:tcPr marL="68390" marR="68390" marT="0" marB="0" anchor="ctr"/>
                </a:tc>
                <a:tc>
                  <a:txBody>
                    <a:bodyPr/>
                    <a:p>
                      <a:pPr marL="67310" marR="60960" algn="ctr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ru-RU" sz="1400">
                          <a:solidFill>
                            <a:schemeClr val="dk1"/>
                          </a:solidFill>
                          <a:latin typeface="Times New Roman"/>
                          <a:ea typeface="+mn-ea"/>
                          <a:cs typeface="Times New Roman"/>
                        </a:rPr>
                        <a:t>2,8</a:t>
                      </a:r>
                      <a:endParaRPr/>
                    </a:p>
                  </a:txBody>
                  <a:tcPr marL="68390" marR="68390" marT="0" marB="0" anchor="ctr"/>
                </a:tc>
              </a:tr>
              <a:tr h="551107">
                <a:tc>
                  <a:txBody>
                    <a:bodyPr/>
                    <a:p>
                      <a:pPr marL="84455" marR="76835" algn="ctr">
                        <a:lnSpc>
                          <a:spcPts val="135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ru-RU" sz="1400">
                          <a:solidFill>
                            <a:schemeClr val="dk1"/>
                          </a:solidFill>
                          <a:latin typeface="Times New Roman"/>
                          <a:ea typeface="+mn-ea"/>
                          <a:cs typeface="Times New Roman"/>
                        </a:rPr>
                        <a:t>Проект по строительству завода по выпуску гидравлического оборудования для применения в сфере энергетики, металлургии и строительства</a:t>
                      </a:r>
                      <a:endParaRPr/>
                    </a:p>
                  </a:txBody>
                  <a:tcPr marL="68390" marR="68390" marT="0" marB="0" anchor="ctr"/>
                </a:tc>
                <a:tc>
                  <a:txBody>
                    <a:bodyPr/>
                    <a:p>
                      <a:pPr marL="85090" marR="79375" algn="ctr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ru-RU" sz="1400">
                          <a:solidFill>
                            <a:schemeClr val="dk1"/>
                          </a:solidFill>
                          <a:latin typeface="Times New Roman"/>
                          <a:ea typeface="+mn-ea"/>
                          <a:cs typeface="Times New Roman"/>
                        </a:rPr>
                        <a:t>ООО</a:t>
                      </a:r>
                      <a:endParaRPr/>
                    </a:p>
                    <a:p>
                      <a:pPr marL="55245" marR="49530" algn="ctr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ru-RU" sz="1400">
                          <a:solidFill>
                            <a:schemeClr val="dk1"/>
                          </a:solidFill>
                          <a:latin typeface="Times New Roman"/>
                          <a:ea typeface="+mn-ea"/>
                          <a:cs typeface="Times New Roman"/>
                        </a:rPr>
                        <a:t>«</a:t>
                      </a:r>
                      <a:r>
                        <a:rPr lang="ru-RU" sz="1400">
                          <a:solidFill>
                            <a:schemeClr val="dk1"/>
                          </a:solidFill>
                          <a:latin typeface="Times New Roman"/>
                          <a:ea typeface="+mn-ea"/>
                          <a:cs typeface="Times New Roman"/>
                        </a:rPr>
                        <a:t>Гидросистемы</a:t>
                      </a:r>
                      <a:r>
                        <a:rPr lang="ru-RU" sz="1400">
                          <a:solidFill>
                            <a:schemeClr val="dk1"/>
                          </a:solidFill>
                          <a:latin typeface="Times New Roman"/>
                          <a:ea typeface="+mn-ea"/>
                          <a:cs typeface="Times New Roman"/>
                        </a:rPr>
                        <a:t>»</a:t>
                      </a:r>
                      <a:endParaRPr/>
                    </a:p>
                  </a:txBody>
                  <a:tcPr marL="68390" marR="68390" marT="0" marB="0" anchor="ctr"/>
                </a:tc>
                <a:tc>
                  <a:txBody>
                    <a:bodyPr/>
                    <a:p>
                      <a:pPr marL="67310" marR="60960" algn="ctr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ru-RU" sz="1400">
                          <a:solidFill>
                            <a:schemeClr val="dk1"/>
                          </a:solidFill>
                          <a:latin typeface="Times New Roman"/>
                          <a:ea typeface="+mn-ea"/>
                          <a:cs typeface="Times New Roman"/>
                        </a:rPr>
                        <a:t>2,8</a:t>
                      </a:r>
                      <a:endParaRPr/>
                    </a:p>
                  </a:txBody>
                  <a:tcPr marL="68390" marR="68390" marT="0" marB="0" anchor="ctr"/>
                </a:tc>
              </a:tr>
              <a:tr h="1102213">
                <a:tc>
                  <a:txBody>
                    <a:bodyPr/>
                    <a:p>
                      <a:pPr algn="ctr">
                        <a:defRPr/>
                      </a:pPr>
                      <a:r>
                        <a:rPr lang="ru-RU" sz="1400">
                          <a:solidFill>
                            <a:schemeClr val="dk1"/>
                          </a:solidFill>
                          <a:latin typeface="Times New Roman"/>
                          <a:ea typeface="+mn-ea"/>
                          <a:cs typeface="Times New Roman"/>
                        </a:rPr>
                        <a:t>Сотрудничество в области развития социально-экономического потенциала и улучшения энергетического обеспечения Тульской</a:t>
                      </a:r>
                      <a:endParaRPr/>
                    </a:p>
                    <a:p>
                      <a:pPr algn="ctr">
                        <a:defRPr/>
                      </a:pPr>
                      <a:r>
                        <a:rPr lang="ru-RU" sz="1400">
                          <a:solidFill>
                            <a:schemeClr val="dk1"/>
                          </a:solidFill>
                          <a:latin typeface="Times New Roman"/>
                          <a:ea typeface="+mn-ea"/>
                          <a:cs typeface="Times New Roman"/>
                        </a:rPr>
                        <a:t>области, а также создание благоприятных условий для деятельности хозяйствующих субъектов, осуществляемой на территории</a:t>
                      </a:r>
                      <a:endParaRPr lang="ru-RU" sz="1400">
                        <a:solidFill>
                          <a:schemeClr val="dk1"/>
                        </a:solidFill>
                        <a:latin typeface="Times New Roman"/>
                        <a:ea typeface="+mn-ea"/>
                        <a:cs typeface="Times New Roman"/>
                      </a:endParaRPr>
                    </a:p>
                  </a:txBody>
                  <a:tcPr marL="68390" marR="68390" marT="0" marB="0" anchor="ctr"/>
                </a:tc>
                <a:tc>
                  <a:txBody>
                    <a:bodyPr/>
                    <a:p>
                      <a:pPr algn="ctr">
                        <a:defRPr/>
                      </a:pPr>
                      <a:r>
                        <a:rPr lang="ru-RU" sz="1400">
                          <a:solidFill>
                            <a:schemeClr val="dk1"/>
                          </a:solidFill>
                          <a:latin typeface="Times New Roman"/>
                          <a:ea typeface="+mn-ea"/>
                          <a:cs typeface="Times New Roman"/>
                        </a:rPr>
                        <a:t>ПАО «НОВАТЭК»</a:t>
                      </a:r>
                      <a:endParaRPr/>
                    </a:p>
                    <a:p>
                      <a:pPr algn="ctr">
                        <a:defRPr/>
                      </a:pPr>
                      <a:r>
                        <a:rPr lang="ru-RU" sz="1400">
                          <a:solidFill>
                            <a:schemeClr val="dk1"/>
                          </a:solidFill>
                          <a:latin typeface="Times New Roman"/>
                          <a:ea typeface="+mn-ea"/>
                          <a:cs typeface="Times New Roman"/>
                        </a:rPr>
                        <a:t>(ООО «НОВАТЭК-</a:t>
                      </a:r>
                      <a:endParaRPr/>
                    </a:p>
                    <a:p>
                      <a:pPr algn="ctr">
                        <a:defRPr/>
                      </a:pPr>
                      <a:r>
                        <a:rPr lang="ru-RU" sz="1400">
                          <a:solidFill>
                            <a:schemeClr val="dk1"/>
                          </a:solidFill>
                          <a:latin typeface="Times New Roman"/>
                          <a:ea typeface="+mn-ea"/>
                          <a:cs typeface="Times New Roman"/>
                        </a:rPr>
                        <a:t>СПГ ТОПЛИВО»)</a:t>
                      </a:r>
                      <a:endParaRPr lang="ru-RU" sz="1400">
                        <a:solidFill>
                          <a:schemeClr val="dk1"/>
                        </a:solidFill>
                        <a:latin typeface="Times New Roman"/>
                        <a:ea typeface="+mn-ea"/>
                        <a:cs typeface="Times New Roman"/>
                      </a:endParaRPr>
                    </a:p>
                    <a:p>
                      <a:pPr marL="55245" marR="49530" algn="ctr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ru-RU" sz="1400">
                        <a:solidFill>
                          <a:schemeClr val="dk1"/>
                        </a:solidFill>
                        <a:latin typeface="Times New Roman"/>
                        <a:ea typeface="+mn-ea"/>
                        <a:cs typeface="Times New Roman"/>
                      </a:endParaRPr>
                    </a:p>
                  </a:txBody>
                  <a:tcPr marL="68390" marR="68390" marT="0" marB="0" anchor="ctr"/>
                </a:tc>
                <a:tc>
                  <a:txBody>
                    <a:bodyPr/>
                    <a:p>
                      <a:pPr algn="ctr">
                        <a:defRPr/>
                      </a:pPr>
                      <a:r>
                        <a:rPr lang="ru-RU" sz="1400">
                          <a:solidFill>
                            <a:schemeClr val="dk1"/>
                          </a:solidFill>
                          <a:latin typeface="Times New Roman"/>
                          <a:ea typeface="+mn-ea"/>
                          <a:cs typeface="Times New Roman"/>
                        </a:rPr>
                        <a:t>8</a:t>
                      </a:r>
                      <a:endParaRPr/>
                    </a:p>
                  </a:txBody>
                  <a:tcPr marL="68390" marR="68390" marT="0" marB="0" anchor="ctr"/>
                </a:tc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424871" y="160605"/>
            <a:ext cx="11342255" cy="566692"/>
          </a:xfrm>
        </p:spPr>
        <p:txBody>
          <a:bodyPr>
            <a:noAutofit/>
          </a:bodyPr>
          <a:lstStyle/>
          <a:p>
            <a:pPr algn="ctr">
              <a:defRPr/>
            </a:pPr>
            <a:r>
              <a:rPr lang="ru-RU" sz="2800">
                <a:latin typeface="Times New Roman"/>
                <a:cs typeface="Times New Roman"/>
              </a:rPr>
              <a:t>Реализация промышленных и инвестиционных проектов до 2035 года </a:t>
            </a:r>
            <a:br>
              <a:rPr lang="ru-RU" sz="2800">
                <a:latin typeface="Times New Roman"/>
                <a:cs typeface="Times New Roman"/>
              </a:rPr>
            </a:br>
            <a:r>
              <a:rPr lang="ru-RU" sz="2800">
                <a:latin typeface="Times New Roman"/>
                <a:cs typeface="Times New Roman"/>
              </a:rPr>
              <a:t>(в сфере железнодорожного транспорта)</a:t>
            </a:r>
            <a:endParaRPr/>
          </a:p>
        </p:txBody>
      </p:sp>
      <p:sp>
        <p:nvSpPr>
          <p:cNvPr id="13" name="TextBox 12"/>
          <p:cNvSpPr txBox="1"/>
          <p:nvPr/>
        </p:nvSpPr>
        <p:spPr bwMode="auto">
          <a:xfrm>
            <a:off x="357326" y="6484510"/>
            <a:ext cx="11236576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1200" u="sng">
                <a:latin typeface="Times New Roman"/>
                <a:cs typeface="Times New Roman"/>
              </a:rPr>
              <a:t>Источник:</a:t>
            </a:r>
            <a:r>
              <a:rPr lang="ru-RU" sz="1200">
                <a:latin typeface="Times New Roman"/>
                <a:cs typeface="Times New Roman"/>
              </a:rPr>
              <a:t> </a:t>
            </a:r>
            <a:r>
              <a:rPr lang="ru-RU" sz="1200">
                <a:latin typeface="Times New Roman"/>
                <a:ea typeface="Calibri"/>
                <a:cs typeface="Times New Roman"/>
              </a:rPr>
              <a:t>Письмо Министерства Транспорта и Дорожного хозяйства Тульской области от 25.09.2023 № 55-к-21/12317</a:t>
            </a:r>
            <a:endParaRPr/>
          </a:p>
        </p:txBody>
      </p:sp>
      <p:graphicFrame>
        <p:nvGraphicFramePr>
          <p:cNvPr id="3" name="Таблица 3"/>
          <p:cNvGraphicFramePr>
            <a:graphicFrameLocks xmlns:a="http://schemas.openxmlformats.org/drawingml/2006/main" noGrp="1"/>
          </p:cNvGraphicFramePr>
          <p:nvPr/>
        </p:nvGraphicFramePr>
        <p:xfrm>
          <a:off x="409575" y="904875"/>
          <a:ext cx="11439524" cy="5034936"/>
        </p:xfrm>
        <a:graphic>
          <a:graphicData uri="http://schemas.openxmlformats.org/drawingml/2006/table">
            <a:tbl>
              <a:tblPr firstRow="1" firstCol="0" lastRow="0" lastCol="0" bandRow="1" bandCol="0">
                <a:tableStyleId>{5C22544A-7EE6-4342-B048-85BDC9FD1C3A}</a:tableStyleId>
              </a:tblPr>
              <a:tblGrid>
                <a:gridCol w="5234404"/>
                <a:gridCol w="2431315"/>
                <a:gridCol w="3773805"/>
              </a:tblGrid>
              <a:tr h="517774">
                <a:tc>
                  <a:txBody>
                    <a:bodyPr/>
                    <a:p>
                      <a:pPr algn="ctr">
                        <a:lnSpc>
                          <a:spcPct val="150000"/>
                        </a:lnSpc>
                        <a:defRPr/>
                      </a:pPr>
                      <a:r>
                        <a:rPr lang="ru-RU" sz="1600">
                          <a:latin typeface="Times New Roman"/>
                          <a:cs typeface="Times New Roman"/>
                        </a:rPr>
                        <a:t>Проект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lnSpc>
                          <a:spcPct val="150000"/>
                        </a:lnSpc>
                        <a:defRPr/>
                      </a:pPr>
                      <a:r>
                        <a:rPr lang="ru-RU" sz="1600">
                          <a:latin typeface="Times New Roman"/>
                          <a:cs typeface="Times New Roman"/>
                        </a:rPr>
                        <a:t>Инициатор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lnSpc>
                          <a:spcPct val="150000"/>
                        </a:lnSpc>
                        <a:defRPr/>
                      </a:pPr>
                      <a:r>
                        <a:rPr lang="ru-RU" sz="1600">
                          <a:latin typeface="Times New Roman"/>
                          <a:cs typeface="Times New Roman"/>
                        </a:rPr>
                        <a:t>Сумма инвестиций </a:t>
                      </a:r>
                      <a:r>
                        <a:rPr lang="ru-RU" sz="1600">
                          <a:latin typeface="Times New Roman"/>
                          <a:cs typeface="Times New Roman"/>
                        </a:rPr>
                        <a:t>(млрд. </a:t>
                      </a:r>
                      <a:r>
                        <a:rPr lang="ru-RU" sz="1600">
                          <a:latin typeface="Times New Roman"/>
                          <a:cs typeface="Times New Roman"/>
                        </a:rPr>
                        <a:t>рублей)</a:t>
                      </a:r>
                      <a:endParaRPr/>
                    </a:p>
                  </a:txBody>
                  <a:tcPr/>
                </a:tc>
              </a:tr>
              <a:tr h="551107">
                <a:tc>
                  <a:txBody>
                    <a:bodyPr/>
                    <a:p>
                      <a:pPr algn="just">
                        <a:defRPr/>
                      </a:pPr>
                      <a:r>
                        <a:rPr lang="ru-RU" sz="1600">
                          <a:solidFill>
                            <a:schemeClr val="dk1"/>
                          </a:solidFill>
                          <a:latin typeface="Times New Roman"/>
                          <a:ea typeface="+mn-ea"/>
                          <a:cs typeface="Times New Roman"/>
                        </a:rPr>
                        <a:t>Создание комплекса по малотоннажному производству и отгрузке сжиженного природного газа</a:t>
                      </a:r>
                      <a:endParaRPr lang="ru-RU" sz="1600">
                        <a:solidFill>
                          <a:schemeClr val="dk1"/>
                        </a:solidFill>
                        <a:latin typeface="Times New Roman"/>
                        <a:ea typeface="+mn-ea"/>
                        <a:cs typeface="Times New Roman"/>
                      </a:endParaRPr>
                    </a:p>
                  </a:txBody>
                  <a:tcPr marL="68390" marR="68390" marT="0" marB="0" anchor="ctr"/>
                </a:tc>
                <a:tc>
                  <a:txBody>
                    <a:bodyPr/>
                    <a:p>
                      <a:pPr algn="ctr">
                        <a:defRPr/>
                      </a:pPr>
                      <a:r>
                        <a:rPr lang="ru-RU" sz="1600">
                          <a:solidFill>
                            <a:schemeClr val="dk1"/>
                          </a:solidFill>
                          <a:latin typeface="Times New Roman"/>
                          <a:ea typeface="+mn-ea"/>
                          <a:cs typeface="Times New Roman"/>
                        </a:rPr>
                        <a:t>ООО </a:t>
                      </a:r>
                      <a:r>
                        <a:rPr lang="ru-RU" sz="1600">
                          <a:solidFill>
                            <a:schemeClr val="dk1"/>
                          </a:solidFill>
                          <a:latin typeface="Times New Roman"/>
                          <a:ea typeface="+mn-ea"/>
                          <a:cs typeface="Times New Roman"/>
                        </a:rPr>
                        <a:t>«Газпром СПГ</a:t>
                      </a:r>
                      <a:endParaRPr/>
                    </a:p>
                    <a:p>
                      <a:pPr algn="ctr">
                        <a:defRPr/>
                      </a:pPr>
                      <a:r>
                        <a:rPr lang="ru-RU" sz="1600">
                          <a:solidFill>
                            <a:schemeClr val="dk1"/>
                          </a:solidFill>
                          <a:latin typeface="Times New Roman"/>
                          <a:ea typeface="+mn-ea"/>
                          <a:cs typeface="Times New Roman"/>
                        </a:rPr>
                        <a:t>технологии»</a:t>
                      </a:r>
                      <a:endParaRPr lang="ru-RU" sz="1600">
                        <a:solidFill>
                          <a:schemeClr val="dk1"/>
                        </a:solidFill>
                        <a:latin typeface="Times New Roman"/>
                        <a:ea typeface="+mn-ea"/>
                        <a:cs typeface="Times New Roman"/>
                      </a:endParaRPr>
                    </a:p>
                  </a:txBody>
                  <a:tcPr marL="68390" marR="68390" marT="0" marB="0" anchor="ctr"/>
                </a:tc>
                <a:tc>
                  <a:txBody>
                    <a:bodyPr/>
                    <a:p>
                      <a:pPr marL="67310" marR="60960" algn="ctr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ru-RU" sz="1600">
                          <a:solidFill>
                            <a:schemeClr val="dk1"/>
                          </a:solidFill>
                          <a:latin typeface="Times New Roman"/>
                          <a:ea typeface="+mn-ea"/>
                          <a:cs typeface="Times New Roman"/>
                        </a:rPr>
                        <a:t>3,3</a:t>
                      </a:r>
                      <a:endParaRPr/>
                    </a:p>
                  </a:txBody>
                  <a:tcPr marL="68390" marR="68390" marT="0" marB="0" anchor="ctr"/>
                </a:tc>
              </a:tr>
              <a:tr h="488868">
                <a:tc>
                  <a:txBody>
                    <a:bodyPr/>
                    <a:p>
                      <a:pPr algn="just">
                        <a:defRPr/>
                      </a:pPr>
                      <a:r>
                        <a:rPr lang="ru-RU" sz="1600">
                          <a:solidFill>
                            <a:schemeClr val="dk1"/>
                          </a:solidFill>
                          <a:latin typeface="Times New Roman"/>
                          <a:ea typeface="+mn-ea"/>
                          <a:cs typeface="Times New Roman"/>
                        </a:rPr>
                        <a:t>Строительство производства выварочной соли мощностью 160 000 тонн в год</a:t>
                      </a:r>
                      <a:endParaRPr lang="ru-RU" sz="1600">
                        <a:solidFill>
                          <a:schemeClr val="dk1"/>
                        </a:solidFill>
                        <a:latin typeface="Times New Roman"/>
                        <a:ea typeface="+mn-ea"/>
                        <a:cs typeface="Times New Roman"/>
                      </a:endParaRPr>
                    </a:p>
                  </a:txBody>
                  <a:tcPr marL="68390" marR="68390" marT="0" marB="0" anchor="ctr"/>
                </a:tc>
                <a:tc>
                  <a:txBody>
                    <a:bodyPr/>
                    <a:p>
                      <a:pPr marL="410210" marR="133350" indent="-259080" algn="ctr">
                        <a:lnSpc>
                          <a:spcPts val="135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ru-RU" sz="1600">
                          <a:solidFill>
                            <a:schemeClr val="dk1"/>
                          </a:solidFill>
                          <a:latin typeface="Times New Roman"/>
                          <a:ea typeface="+mn-ea"/>
                          <a:cs typeface="Times New Roman"/>
                        </a:rPr>
                        <a:t>ООО «</a:t>
                      </a:r>
                      <a:r>
                        <a:rPr lang="ru-RU" sz="1600">
                          <a:solidFill>
                            <a:schemeClr val="dk1"/>
                          </a:solidFill>
                          <a:latin typeface="Times New Roman"/>
                          <a:ea typeface="+mn-ea"/>
                          <a:cs typeface="Times New Roman"/>
                        </a:rPr>
                        <a:t>Кекстон</a:t>
                      </a:r>
                      <a:r>
                        <a:rPr lang="ru-RU" sz="1600">
                          <a:solidFill>
                            <a:schemeClr val="dk1"/>
                          </a:solidFill>
                          <a:latin typeface="Times New Roman"/>
                          <a:ea typeface="+mn-ea"/>
                          <a:cs typeface="Times New Roman"/>
                        </a:rPr>
                        <a:t>»</a:t>
                      </a:r>
                      <a:endParaRPr/>
                    </a:p>
                  </a:txBody>
                  <a:tcPr marL="68390" marR="68390" marT="0" marB="0" anchor="ctr"/>
                </a:tc>
                <a:tc>
                  <a:txBody>
                    <a:bodyPr/>
                    <a:p>
                      <a:pPr marL="67310" marR="60960" algn="ctr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ru-RU" sz="1600">
                          <a:solidFill>
                            <a:schemeClr val="dk1"/>
                          </a:solidFill>
                          <a:latin typeface="Times New Roman"/>
                          <a:ea typeface="+mn-ea"/>
                          <a:cs typeface="Times New Roman"/>
                        </a:rPr>
                        <a:t>3,2</a:t>
                      </a:r>
                      <a:endParaRPr lang="ru-RU" sz="1600">
                        <a:solidFill>
                          <a:schemeClr val="dk1"/>
                        </a:solidFill>
                        <a:latin typeface="Times New Roman"/>
                        <a:ea typeface="+mn-ea"/>
                        <a:cs typeface="Times New Roman"/>
                      </a:endParaRPr>
                    </a:p>
                  </a:txBody>
                  <a:tcPr marL="68390" marR="68390" marT="0" marB="0" anchor="ctr"/>
                </a:tc>
              </a:tr>
              <a:tr h="587847">
                <a:tc>
                  <a:txBody>
                    <a:bodyPr/>
                    <a:p>
                      <a:pPr algn="just">
                        <a:defRPr/>
                      </a:pPr>
                      <a:r>
                        <a:rPr lang="ru-RU" sz="1600">
                          <a:solidFill>
                            <a:schemeClr val="dk1"/>
                          </a:solidFill>
                          <a:latin typeface="Times New Roman"/>
                          <a:ea typeface="+mn-ea"/>
                          <a:cs typeface="Times New Roman"/>
                        </a:rPr>
                        <a:t>Строительство завода по восстановлению базовых масел и последующему производству готовых индустриальных, моторных и прочих технических масел в Тульской области</a:t>
                      </a:r>
                      <a:endParaRPr lang="ru-RU" sz="1600">
                        <a:solidFill>
                          <a:schemeClr val="dk1"/>
                        </a:solidFill>
                        <a:latin typeface="Times New Roman"/>
                        <a:ea typeface="+mn-ea"/>
                        <a:cs typeface="Times New Roman"/>
                      </a:endParaRPr>
                    </a:p>
                  </a:txBody>
                  <a:tcPr marL="68390" marR="68390" marT="0" marB="0" anchor="ctr"/>
                </a:tc>
                <a:tc>
                  <a:txBody>
                    <a:bodyPr/>
                    <a:p>
                      <a:pPr algn="ctr">
                        <a:defRPr/>
                      </a:pPr>
                      <a:r>
                        <a:rPr lang="ru-RU" sz="1600">
                          <a:solidFill>
                            <a:schemeClr val="dk1"/>
                          </a:solidFill>
                          <a:latin typeface="Times New Roman"/>
                          <a:ea typeface="+mn-ea"/>
                          <a:cs typeface="Times New Roman"/>
                        </a:rPr>
                        <a:t>ООО «РПМ Узловая»</a:t>
                      </a:r>
                      <a:endParaRPr/>
                    </a:p>
                    <a:p>
                      <a:pPr algn="ctr">
                        <a:defRPr/>
                      </a:pPr>
                      <a:r>
                        <a:rPr lang="ru-RU" sz="1600">
                          <a:solidFill>
                            <a:schemeClr val="dk1"/>
                          </a:solidFill>
                          <a:latin typeface="Times New Roman"/>
                          <a:ea typeface="+mn-ea"/>
                          <a:cs typeface="Times New Roman"/>
                        </a:rPr>
                        <a:t>ППК «Российский</a:t>
                      </a:r>
                      <a:endParaRPr/>
                    </a:p>
                    <a:p>
                      <a:pPr algn="ctr">
                        <a:defRPr/>
                      </a:pPr>
                      <a:r>
                        <a:rPr lang="ru-RU" sz="1600">
                          <a:solidFill>
                            <a:schemeClr val="dk1"/>
                          </a:solidFill>
                          <a:latin typeface="Times New Roman"/>
                          <a:ea typeface="+mn-ea"/>
                          <a:cs typeface="Times New Roman"/>
                        </a:rPr>
                        <a:t>Экологический оператор»</a:t>
                      </a:r>
                      <a:endParaRPr lang="ru-RU" sz="1600">
                        <a:solidFill>
                          <a:schemeClr val="dk1"/>
                        </a:solidFill>
                        <a:latin typeface="Times New Roman"/>
                        <a:ea typeface="+mn-ea"/>
                        <a:cs typeface="Times New Roman"/>
                      </a:endParaRPr>
                    </a:p>
                  </a:txBody>
                  <a:tcPr marL="68390" marR="68390" marT="0" marB="0" anchor="ctr"/>
                </a:tc>
                <a:tc>
                  <a:txBody>
                    <a:bodyPr/>
                    <a:p>
                      <a:pPr marL="6350" algn="ctr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ru-RU" sz="1600">
                          <a:solidFill>
                            <a:schemeClr val="dk1"/>
                          </a:solidFill>
                          <a:latin typeface="Times New Roman"/>
                          <a:ea typeface="+mn-ea"/>
                          <a:cs typeface="Times New Roman"/>
                        </a:rPr>
                        <a:t>3,2</a:t>
                      </a:r>
                      <a:endParaRPr/>
                    </a:p>
                  </a:txBody>
                  <a:tcPr marL="68390" marR="68390" marT="0" marB="0" anchor="ctr"/>
                </a:tc>
              </a:tr>
              <a:tr h="918511">
                <a:tc>
                  <a:txBody>
                    <a:bodyPr/>
                    <a:p>
                      <a:pPr algn="just">
                        <a:defRPr/>
                      </a:pPr>
                      <a:r>
                        <a:rPr lang="ru-RU" sz="1600">
                          <a:solidFill>
                            <a:schemeClr val="dk1"/>
                          </a:solidFill>
                          <a:latin typeface="Times New Roman"/>
                          <a:ea typeface="+mn-ea"/>
                          <a:cs typeface="Times New Roman"/>
                        </a:rPr>
                        <a:t>Строительство биотехнологического комбината по глубокой переработке фуражных зерновых культур с получением концентрированных белковых </a:t>
                      </a:r>
                      <a:r>
                        <a:rPr lang="ru-RU" sz="1600">
                          <a:solidFill>
                            <a:schemeClr val="dk1"/>
                          </a:solidFill>
                          <a:latin typeface="Times New Roman"/>
                          <a:ea typeface="+mn-ea"/>
                          <a:cs typeface="Times New Roman"/>
                        </a:rPr>
                        <a:t>кормопродуктов</a:t>
                      </a:r>
                      <a:r>
                        <a:rPr lang="ru-RU" sz="1600">
                          <a:solidFill>
                            <a:schemeClr val="dk1"/>
                          </a:solidFill>
                          <a:latin typeface="Times New Roman"/>
                          <a:ea typeface="+mn-ea"/>
                          <a:cs typeface="Times New Roman"/>
                        </a:rPr>
                        <a:t> и молочной кислоты пищевого и технического назначения</a:t>
                      </a:r>
                      <a:endParaRPr lang="ru-RU" sz="1600">
                        <a:solidFill>
                          <a:schemeClr val="dk1"/>
                        </a:solidFill>
                        <a:latin typeface="Times New Roman"/>
                        <a:ea typeface="+mn-ea"/>
                        <a:cs typeface="Times New Roman"/>
                      </a:endParaRPr>
                    </a:p>
                  </a:txBody>
                  <a:tcPr marL="68390" marR="68390" marT="0" marB="0" anchor="ctr"/>
                </a:tc>
                <a:tc>
                  <a:txBody>
                    <a:bodyPr/>
                    <a:p>
                      <a:pPr marL="85090" marR="79375" algn="ctr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ru-RU" sz="1600">
                          <a:solidFill>
                            <a:schemeClr val="dk1"/>
                          </a:solidFill>
                          <a:latin typeface="Times New Roman"/>
                          <a:ea typeface="+mn-ea"/>
                          <a:cs typeface="Times New Roman"/>
                        </a:rPr>
                        <a:t>ООО</a:t>
                      </a:r>
                      <a:r>
                        <a:rPr lang="ru-RU" sz="1600">
                          <a:solidFill>
                            <a:schemeClr val="dk1"/>
                          </a:solidFill>
                          <a:latin typeface="Times New Roman"/>
                          <a:ea typeface="+mn-ea"/>
                          <a:cs typeface="Times New Roman"/>
                        </a:rPr>
                        <a:t> </a:t>
                      </a:r>
                      <a:r>
                        <a:rPr lang="ru-RU" sz="1600">
                          <a:solidFill>
                            <a:schemeClr val="dk1"/>
                          </a:solidFill>
                          <a:latin typeface="Times New Roman"/>
                          <a:ea typeface="+mn-ea"/>
                          <a:cs typeface="Times New Roman"/>
                        </a:rPr>
                        <a:t>«</a:t>
                      </a:r>
                      <a:r>
                        <a:rPr lang="ru-RU" sz="1600">
                          <a:solidFill>
                            <a:schemeClr val="dk1"/>
                          </a:solidFill>
                          <a:latin typeface="Times New Roman"/>
                          <a:ea typeface="+mn-ea"/>
                          <a:cs typeface="Times New Roman"/>
                        </a:rPr>
                        <a:t>БиоКор</a:t>
                      </a:r>
                      <a:r>
                        <a:rPr lang="ru-RU" sz="1600">
                          <a:solidFill>
                            <a:schemeClr val="dk1"/>
                          </a:solidFill>
                          <a:latin typeface="Times New Roman"/>
                          <a:ea typeface="+mn-ea"/>
                          <a:cs typeface="Times New Roman"/>
                        </a:rPr>
                        <a:t>»</a:t>
                      </a:r>
                      <a:endParaRPr/>
                    </a:p>
                  </a:txBody>
                  <a:tcPr marL="68390" marR="68390" marT="0" marB="0" anchor="ctr"/>
                </a:tc>
                <a:tc>
                  <a:txBody>
                    <a:bodyPr/>
                    <a:p>
                      <a:pPr marL="67310" marR="60960" algn="ctr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ru-RU" sz="1600">
                          <a:solidFill>
                            <a:schemeClr val="dk1"/>
                          </a:solidFill>
                          <a:latin typeface="Times New Roman"/>
                          <a:ea typeface="+mn-ea"/>
                          <a:cs typeface="Times New Roman"/>
                        </a:rPr>
                        <a:t>3</a:t>
                      </a:r>
                      <a:endParaRPr/>
                    </a:p>
                  </a:txBody>
                  <a:tcPr marL="68390" marR="68390" marT="0" marB="0" anchor="ctr"/>
                </a:tc>
              </a:tr>
              <a:tr h="551107">
                <a:tc>
                  <a:txBody>
                    <a:bodyPr/>
                    <a:p>
                      <a:pPr algn="just">
                        <a:defRPr/>
                      </a:pPr>
                      <a:r>
                        <a:rPr lang="ru-RU" sz="1600">
                          <a:solidFill>
                            <a:schemeClr val="dk1"/>
                          </a:solidFill>
                          <a:latin typeface="Times New Roman"/>
                          <a:ea typeface="+mn-ea"/>
                          <a:cs typeface="Times New Roman"/>
                        </a:rPr>
                        <a:t>Строительство завода глубокой переработки желтого гороха производительностью 70000 тонн в год</a:t>
                      </a:r>
                      <a:endParaRPr lang="ru-RU" sz="1600">
                        <a:solidFill>
                          <a:schemeClr val="dk1"/>
                        </a:solidFill>
                        <a:latin typeface="Times New Roman"/>
                        <a:ea typeface="+mn-ea"/>
                        <a:cs typeface="Times New Roman"/>
                      </a:endParaRPr>
                    </a:p>
                  </a:txBody>
                  <a:tcPr marL="68390" marR="68390" marT="0" marB="0" anchor="ctr"/>
                </a:tc>
                <a:tc>
                  <a:txBody>
                    <a:bodyPr/>
                    <a:p>
                      <a:pPr marL="85090" marR="79375" algn="ctr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ru-RU" sz="1600">
                          <a:solidFill>
                            <a:schemeClr val="dk1"/>
                          </a:solidFill>
                          <a:latin typeface="Times New Roman"/>
                          <a:ea typeface="+mn-ea"/>
                          <a:cs typeface="Times New Roman"/>
                        </a:rPr>
                        <a:t>ООО</a:t>
                      </a:r>
                      <a:endParaRPr/>
                    </a:p>
                    <a:p>
                      <a:pPr marL="55245" marR="49530" algn="ctr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ru-RU" sz="1600">
                          <a:solidFill>
                            <a:schemeClr val="dk1"/>
                          </a:solidFill>
                          <a:latin typeface="Times New Roman"/>
                          <a:ea typeface="+mn-ea"/>
                          <a:cs typeface="Times New Roman"/>
                        </a:rPr>
                        <a:t>«</a:t>
                      </a:r>
                      <a:r>
                        <a:rPr lang="ru-RU" sz="1600">
                          <a:solidFill>
                            <a:schemeClr val="dk1"/>
                          </a:solidFill>
                          <a:latin typeface="Times New Roman"/>
                          <a:ea typeface="+mn-ea"/>
                          <a:cs typeface="Times New Roman"/>
                        </a:rPr>
                        <a:t>РесурсИнвест-Развитие</a:t>
                      </a:r>
                      <a:r>
                        <a:rPr lang="ru-RU" sz="1600">
                          <a:solidFill>
                            <a:schemeClr val="dk1"/>
                          </a:solidFill>
                          <a:latin typeface="Times New Roman"/>
                          <a:ea typeface="+mn-ea"/>
                          <a:cs typeface="Times New Roman"/>
                        </a:rPr>
                        <a:t>»</a:t>
                      </a:r>
                      <a:endParaRPr/>
                    </a:p>
                  </a:txBody>
                  <a:tcPr marL="68390" marR="68390" marT="0" marB="0" anchor="ctr"/>
                </a:tc>
                <a:tc>
                  <a:txBody>
                    <a:bodyPr/>
                    <a:p>
                      <a:pPr marL="67310" marR="60960" algn="ctr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ru-RU" sz="1600">
                          <a:solidFill>
                            <a:schemeClr val="dk1"/>
                          </a:solidFill>
                          <a:latin typeface="Times New Roman"/>
                          <a:ea typeface="+mn-ea"/>
                          <a:cs typeface="Times New Roman"/>
                        </a:rPr>
                        <a:t>4,1</a:t>
                      </a:r>
                      <a:endParaRPr/>
                    </a:p>
                  </a:txBody>
                  <a:tcPr marL="68390" marR="68390" marT="0" marB="0" anchor="ctr"/>
                </a:tc>
              </a:tr>
              <a:tr h="551107">
                <a:tc>
                  <a:txBody>
                    <a:bodyPr/>
                    <a:p>
                      <a:pPr algn="just">
                        <a:defRPr/>
                      </a:pPr>
                      <a:r>
                        <a:rPr lang="ru-RU" sz="1600">
                          <a:solidFill>
                            <a:schemeClr val="dk1"/>
                          </a:solidFill>
                          <a:latin typeface="Times New Roman"/>
                          <a:ea typeface="+mn-ea"/>
                          <a:cs typeface="Times New Roman"/>
                        </a:rPr>
                        <a:t>Реконструкция производственных мощностей АО «</a:t>
                      </a:r>
                      <a:r>
                        <a:rPr lang="ru-RU" sz="1600">
                          <a:solidFill>
                            <a:schemeClr val="dk1"/>
                          </a:solidFill>
                          <a:latin typeface="Times New Roman"/>
                          <a:ea typeface="+mn-ea"/>
                          <a:cs typeface="Times New Roman"/>
                        </a:rPr>
                        <a:t>Тулажелдормаш</a:t>
                      </a:r>
                      <a:r>
                        <a:rPr lang="ru-RU" sz="1600">
                          <a:solidFill>
                            <a:schemeClr val="dk1"/>
                          </a:solidFill>
                          <a:latin typeface="Times New Roman"/>
                          <a:ea typeface="+mn-ea"/>
                          <a:cs typeface="Times New Roman"/>
                        </a:rPr>
                        <a:t>»</a:t>
                      </a:r>
                      <a:endParaRPr lang="ru-RU" sz="1600">
                        <a:solidFill>
                          <a:schemeClr val="dk1"/>
                        </a:solidFill>
                        <a:latin typeface="Times New Roman"/>
                        <a:ea typeface="+mn-ea"/>
                        <a:cs typeface="Times New Roman"/>
                      </a:endParaRPr>
                    </a:p>
                  </a:txBody>
                  <a:tcPr marL="68390" marR="68390" marT="0" marB="0" anchor="ctr"/>
                </a:tc>
                <a:tc>
                  <a:txBody>
                    <a:bodyPr/>
                    <a:p>
                      <a:pPr marL="55245" marR="4953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600">
                          <a:solidFill>
                            <a:schemeClr val="dk1"/>
                          </a:solidFill>
                          <a:latin typeface="Times New Roman"/>
                          <a:ea typeface="+mn-ea"/>
                          <a:cs typeface="Times New Roman"/>
                        </a:rPr>
                        <a:t>АО «</a:t>
                      </a:r>
                      <a:r>
                        <a:rPr lang="ru-RU" sz="1600">
                          <a:solidFill>
                            <a:schemeClr val="dk1"/>
                          </a:solidFill>
                          <a:latin typeface="Times New Roman"/>
                          <a:ea typeface="+mn-ea"/>
                          <a:cs typeface="Times New Roman"/>
                        </a:rPr>
                        <a:t>Тулажелдормаш</a:t>
                      </a:r>
                      <a:r>
                        <a:rPr lang="ru-RU" sz="1600">
                          <a:solidFill>
                            <a:schemeClr val="dk1"/>
                          </a:solidFill>
                          <a:latin typeface="Times New Roman"/>
                          <a:ea typeface="+mn-ea"/>
                          <a:cs typeface="Times New Roman"/>
                        </a:rPr>
                        <a:t>»</a:t>
                      </a:r>
                      <a:endParaRPr lang="ru-RU" sz="1600">
                        <a:solidFill>
                          <a:schemeClr val="dk1"/>
                        </a:solidFill>
                        <a:latin typeface="Times New Roman"/>
                        <a:ea typeface="+mn-ea"/>
                        <a:cs typeface="Times New Roman"/>
                      </a:endParaRPr>
                    </a:p>
                    <a:p>
                      <a:pPr marL="55245" marR="49530" algn="ctr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ru-RU" sz="1600">
                        <a:solidFill>
                          <a:schemeClr val="dk1"/>
                        </a:solidFill>
                        <a:latin typeface="Times New Roman"/>
                        <a:ea typeface="+mn-ea"/>
                        <a:cs typeface="Times New Roman"/>
                      </a:endParaRPr>
                    </a:p>
                  </a:txBody>
                  <a:tcPr marL="68390" marR="68390" marT="0" marB="0" anchor="ctr"/>
                </a:tc>
                <a:tc>
                  <a:txBody>
                    <a:bodyPr/>
                    <a:p>
                      <a:pPr marL="67310" marR="60960" algn="ctr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ru-RU" sz="1600">
                          <a:solidFill>
                            <a:schemeClr val="dk1"/>
                          </a:solidFill>
                          <a:latin typeface="Times New Roman"/>
                          <a:ea typeface="+mn-ea"/>
                          <a:cs typeface="Times New Roman"/>
                        </a:rPr>
                        <a:t>2,5</a:t>
                      </a:r>
                      <a:endParaRPr/>
                    </a:p>
                  </a:txBody>
                  <a:tcPr marL="68390" marR="68390" marT="0" marB="0" anchor="ctr"/>
                </a:tc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424871" y="0"/>
            <a:ext cx="11342255" cy="566692"/>
          </a:xfrm>
        </p:spPr>
        <p:txBody>
          <a:bodyPr>
            <a:noAutofit/>
          </a:bodyPr>
          <a:lstStyle/>
          <a:p>
            <a:pPr algn="ctr">
              <a:defRPr/>
            </a:pPr>
            <a:r>
              <a:rPr lang="ru-RU" sz="2800">
                <a:latin typeface="Times New Roman"/>
                <a:cs typeface="Times New Roman"/>
              </a:rPr>
              <a:t>Реализация промышленных и инвестиционных проектов до 2035 года </a:t>
            </a:r>
            <a:br>
              <a:rPr lang="ru-RU" sz="2800">
                <a:latin typeface="Times New Roman"/>
                <a:cs typeface="Times New Roman"/>
              </a:rPr>
            </a:br>
            <a:r>
              <a:rPr lang="ru-RU" sz="2800">
                <a:latin typeface="Times New Roman"/>
                <a:cs typeface="Times New Roman"/>
              </a:rPr>
              <a:t>(в сфере железнодорожного транспорта)</a:t>
            </a:r>
            <a:endParaRPr/>
          </a:p>
        </p:txBody>
      </p:sp>
      <p:sp>
        <p:nvSpPr>
          <p:cNvPr id="13" name="TextBox 12"/>
          <p:cNvSpPr txBox="1"/>
          <p:nvPr/>
        </p:nvSpPr>
        <p:spPr bwMode="auto">
          <a:xfrm>
            <a:off x="357326" y="6484510"/>
            <a:ext cx="11236576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1200" u="sng">
                <a:latin typeface="Times New Roman"/>
                <a:cs typeface="Times New Roman"/>
              </a:rPr>
              <a:t>Источник:</a:t>
            </a:r>
            <a:r>
              <a:rPr lang="ru-RU" sz="1200">
                <a:latin typeface="Times New Roman"/>
                <a:cs typeface="Times New Roman"/>
              </a:rPr>
              <a:t> </a:t>
            </a:r>
            <a:r>
              <a:rPr lang="ru-RU" sz="1200">
                <a:latin typeface="Times New Roman"/>
                <a:ea typeface="Calibri"/>
                <a:cs typeface="Times New Roman"/>
              </a:rPr>
              <a:t>Письмо Министерства Транспорта и Дорожного хозяйства Тульской области от 25.09.2023 № 55-к-21/12317</a:t>
            </a:r>
            <a:endParaRPr/>
          </a:p>
        </p:txBody>
      </p:sp>
      <p:graphicFrame>
        <p:nvGraphicFramePr>
          <p:cNvPr id="3" name="Таблица 3"/>
          <p:cNvGraphicFramePr>
            <a:graphicFrameLocks xmlns:a="http://schemas.openxmlformats.org/drawingml/2006/main" noGrp="1"/>
          </p:cNvGraphicFramePr>
          <p:nvPr/>
        </p:nvGraphicFramePr>
        <p:xfrm>
          <a:off x="255852" y="662831"/>
          <a:ext cx="11439524" cy="5821680"/>
        </p:xfrm>
        <a:graphic>
          <a:graphicData uri="http://schemas.openxmlformats.org/drawingml/2006/table">
            <a:tbl>
              <a:tblPr firstRow="1" firstCol="0" lastRow="0" lastCol="0" bandRow="1" bandCol="0">
                <a:tableStyleId>{5C22544A-7EE6-4342-B048-85BDC9FD1C3A}</a:tableStyleId>
              </a:tblPr>
              <a:tblGrid>
                <a:gridCol w="5234404"/>
                <a:gridCol w="2431315"/>
                <a:gridCol w="3773805"/>
              </a:tblGrid>
              <a:tr h="384821">
                <a:tc>
                  <a:txBody>
                    <a:bodyPr/>
                    <a:p>
                      <a:pPr algn="ctr">
                        <a:lnSpc>
                          <a:spcPct val="150000"/>
                        </a:lnSpc>
                        <a:defRPr/>
                      </a:pPr>
                      <a:r>
                        <a:rPr lang="ru-RU" sz="1600">
                          <a:latin typeface="Times New Roman"/>
                          <a:cs typeface="Times New Roman"/>
                        </a:rPr>
                        <a:t>Проект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lnSpc>
                          <a:spcPct val="150000"/>
                        </a:lnSpc>
                        <a:defRPr/>
                      </a:pPr>
                      <a:r>
                        <a:rPr lang="ru-RU" sz="1600">
                          <a:latin typeface="Times New Roman"/>
                          <a:cs typeface="Times New Roman"/>
                        </a:rPr>
                        <a:t>Инициатор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lnSpc>
                          <a:spcPct val="150000"/>
                        </a:lnSpc>
                        <a:defRPr/>
                      </a:pPr>
                      <a:r>
                        <a:rPr lang="ru-RU" sz="1600">
                          <a:latin typeface="Times New Roman"/>
                          <a:cs typeface="Times New Roman"/>
                        </a:rPr>
                        <a:t>Сумма инвестиций </a:t>
                      </a:r>
                      <a:r>
                        <a:rPr lang="ru-RU" sz="1600">
                          <a:latin typeface="Times New Roman"/>
                          <a:cs typeface="Times New Roman"/>
                        </a:rPr>
                        <a:t>(млрд. </a:t>
                      </a:r>
                      <a:r>
                        <a:rPr lang="ru-RU" sz="1600">
                          <a:latin typeface="Times New Roman"/>
                          <a:cs typeface="Times New Roman"/>
                        </a:rPr>
                        <a:t>рублей)</a:t>
                      </a:r>
                      <a:endParaRPr/>
                    </a:p>
                  </a:txBody>
                  <a:tcPr/>
                </a:tc>
              </a:tr>
              <a:tr h="1134955">
                <a:tc>
                  <a:txBody>
                    <a:bodyPr/>
                    <a:p>
                      <a:pPr algn="just">
                        <a:defRPr/>
                      </a:pPr>
                      <a:r>
                        <a:rPr lang="ru-RU" sz="1600">
                          <a:solidFill>
                            <a:schemeClr val="dk1"/>
                          </a:solidFill>
                          <a:latin typeface="Times New Roman"/>
                          <a:ea typeface="+mn-ea"/>
                          <a:cs typeface="Times New Roman"/>
                        </a:rPr>
                        <a:t>Строительство производств концентрированного </a:t>
                      </a:r>
                      <a:r>
                        <a:rPr lang="ru-RU" sz="1600">
                          <a:solidFill>
                            <a:schemeClr val="dk1"/>
                          </a:solidFill>
                          <a:latin typeface="Times New Roman"/>
                          <a:ea typeface="+mn-ea"/>
                          <a:cs typeface="Times New Roman"/>
                        </a:rPr>
                        <a:t>малометанольного</a:t>
                      </a:r>
                      <a:r>
                        <a:rPr lang="ru-RU" sz="1600">
                          <a:solidFill>
                            <a:schemeClr val="dk1"/>
                          </a:solidFill>
                          <a:latin typeface="Times New Roman"/>
                          <a:ea typeface="+mn-ea"/>
                          <a:cs typeface="Times New Roman"/>
                        </a:rPr>
                        <a:t> формалина мощностью 110 тыс. тонн в год (КММФ-110), карбамидоформальдегидных смол (КФС) и </a:t>
                      </a:r>
                      <a:r>
                        <a:rPr lang="ru-RU" sz="1600">
                          <a:solidFill>
                            <a:schemeClr val="dk1"/>
                          </a:solidFill>
                          <a:latin typeface="Times New Roman"/>
                          <a:ea typeface="+mn-ea"/>
                          <a:cs typeface="Times New Roman"/>
                        </a:rPr>
                        <a:t>карбамидо</a:t>
                      </a:r>
                      <a:r>
                        <a:rPr lang="ru-RU" sz="1600">
                          <a:solidFill>
                            <a:schemeClr val="dk1"/>
                          </a:solidFill>
                          <a:latin typeface="Times New Roman"/>
                          <a:ea typeface="+mn-ea"/>
                          <a:cs typeface="Times New Roman"/>
                        </a:rPr>
                        <a:t>-меламиноформальдегидных смол (КМФС) мощностью 220 тыс.тонн в год</a:t>
                      </a:r>
                      <a:endParaRPr lang="ru-RU" sz="1600">
                        <a:solidFill>
                          <a:schemeClr val="dk1"/>
                        </a:solidFill>
                        <a:latin typeface="Times New Roman"/>
                        <a:ea typeface="+mn-ea"/>
                        <a:cs typeface="Times New Roman"/>
                      </a:endParaRPr>
                    </a:p>
                  </a:txBody>
                  <a:tcPr marL="68390" marR="68390" marT="0" marB="0" anchor="ctr"/>
                </a:tc>
                <a:tc>
                  <a:txBody>
                    <a:bodyPr/>
                    <a:p>
                      <a:pPr algn="ctr">
                        <a:defRPr/>
                      </a:pPr>
                      <a:r>
                        <a:rPr lang="ru-RU" sz="1600">
                          <a:solidFill>
                            <a:schemeClr val="dk1"/>
                          </a:solidFill>
                          <a:latin typeface="Times New Roman"/>
                          <a:ea typeface="+mn-ea"/>
                          <a:cs typeface="Times New Roman"/>
                        </a:rPr>
                        <a:t>ОАО «</a:t>
                      </a:r>
                      <a:r>
                        <a:rPr lang="ru-RU" sz="1600">
                          <a:solidFill>
                            <a:schemeClr val="dk1"/>
                          </a:solidFill>
                          <a:latin typeface="Times New Roman"/>
                          <a:ea typeface="+mn-ea"/>
                          <a:cs typeface="Times New Roman"/>
                        </a:rPr>
                        <a:t>Щекиноазот</a:t>
                      </a:r>
                      <a:r>
                        <a:rPr lang="ru-RU" sz="1600">
                          <a:solidFill>
                            <a:schemeClr val="dk1"/>
                          </a:solidFill>
                          <a:latin typeface="Times New Roman"/>
                          <a:ea typeface="+mn-ea"/>
                          <a:cs typeface="Times New Roman"/>
                        </a:rPr>
                        <a:t>»</a:t>
                      </a:r>
                      <a:endParaRPr lang="ru-RU" sz="1600">
                        <a:solidFill>
                          <a:schemeClr val="dk1"/>
                        </a:solidFill>
                        <a:latin typeface="Times New Roman"/>
                        <a:ea typeface="+mn-ea"/>
                        <a:cs typeface="Times New Roman"/>
                      </a:endParaRPr>
                    </a:p>
                  </a:txBody>
                  <a:tcPr marL="68390" marR="68390" marT="0" marB="0" anchor="ctr"/>
                </a:tc>
                <a:tc>
                  <a:txBody>
                    <a:bodyPr/>
                    <a:p>
                      <a:pPr marL="67310" marR="60960" algn="ctr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ru-RU" sz="1600">
                          <a:solidFill>
                            <a:schemeClr val="dk1"/>
                          </a:solidFill>
                          <a:latin typeface="Times New Roman"/>
                          <a:ea typeface="+mn-ea"/>
                          <a:cs typeface="Times New Roman"/>
                        </a:rPr>
                        <a:t>2,8</a:t>
                      </a:r>
                      <a:endParaRPr/>
                    </a:p>
                  </a:txBody>
                  <a:tcPr marL="68390" marR="68390" marT="0" marB="0" anchor="ctr"/>
                </a:tc>
              </a:tr>
              <a:tr h="680973">
                <a:tc>
                  <a:txBody>
                    <a:bodyPr/>
                    <a:p>
                      <a:pPr algn="just">
                        <a:defRPr/>
                      </a:pPr>
                      <a:r>
                        <a:rPr lang="ru-RU" sz="1600">
                          <a:solidFill>
                            <a:schemeClr val="dk1"/>
                          </a:solidFill>
                          <a:latin typeface="Times New Roman"/>
                          <a:ea typeface="+mn-ea"/>
                          <a:cs typeface="Times New Roman"/>
                        </a:rPr>
                        <a:t>Проект по строительству завода по выпуску гидравлического оборудования для применения в сфере энергетики, металлургии и строительства</a:t>
                      </a:r>
                      <a:endParaRPr lang="ru-RU" sz="1600">
                        <a:solidFill>
                          <a:schemeClr val="dk1"/>
                        </a:solidFill>
                        <a:latin typeface="Times New Roman"/>
                        <a:ea typeface="+mn-ea"/>
                        <a:cs typeface="Times New Roman"/>
                      </a:endParaRPr>
                    </a:p>
                  </a:txBody>
                  <a:tcPr marL="68390" marR="68390" marT="0" marB="0" anchor="ctr"/>
                </a:tc>
                <a:tc>
                  <a:txBody>
                    <a:bodyPr/>
                    <a:p>
                      <a:pPr marL="410210" marR="133350" indent="-259080" algn="ctr">
                        <a:lnSpc>
                          <a:spcPts val="135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ru-RU" sz="1600">
                          <a:solidFill>
                            <a:schemeClr val="dk1"/>
                          </a:solidFill>
                          <a:latin typeface="Times New Roman"/>
                          <a:ea typeface="+mn-ea"/>
                          <a:cs typeface="Times New Roman"/>
                        </a:rPr>
                        <a:t>ООО «</a:t>
                      </a:r>
                      <a:r>
                        <a:rPr lang="ru-RU" sz="1600">
                          <a:solidFill>
                            <a:schemeClr val="dk1"/>
                          </a:solidFill>
                          <a:latin typeface="Times New Roman"/>
                          <a:ea typeface="+mn-ea"/>
                          <a:cs typeface="Times New Roman"/>
                        </a:rPr>
                        <a:t>Гидросистемы</a:t>
                      </a:r>
                      <a:r>
                        <a:rPr lang="ru-RU" sz="1600">
                          <a:solidFill>
                            <a:schemeClr val="dk1"/>
                          </a:solidFill>
                          <a:latin typeface="Times New Roman"/>
                          <a:ea typeface="+mn-ea"/>
                          <a:cs typeface="Times New Roman"/>
                        </a:rPr>
                        <a:t>»</a:t>
                      </a:r>
                      <a:endParaRPr/>
                    </a:p>
                  </a:txBody>
                  <a:tcPr marL="68390" marR="68390" marT="0" marB="0" anchor="ctr"/>
                </a:tc>
                <a:tc>
                  <a:txBody>
                    <a:bodyPr/>
                    <a:p>
                      <a:pPr marL="67310" marR="60960" algn="ctr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ru-RU" sz="1600">
                          <a:solidFill>
                            <a:schemeClr val="dk1"/>
                          </a:solidFill>
                          <a:latin typeface="Times New Roman"/>
                          <a:ea typeface="+mn-ea"/>
                          <a:cs typeface="Times New Roman"/>
                        </a:rPr>
                        <a:t>2,8</a:t>
                      </a:r>
                      <a:endParaRPr/>
                    </a:p>
                  </a:txBody>
                  <a:tcPr marL="68390" marR="68390" marT="0" marB="0" anchor="ctr"/>
                </a:tc>
              </a:tr>
              <a:tr h="680973">
                <a:tc>
                  <a:txBody>
                    <a:bodyPr/>
                    <a:p>
                      <a:pPr algn="just">
                        <a:defRPr/>
                      </a:pPr>
                      <a:r>
                        <a:rPr lang="ru-RU" sz="1600">
                          <a:solidFill>
                            <a:schemeClr val="dk1"/>
                          </a:solidFill>
                          <a:latin typeface="Times New Roman"/>
                          <a:ea typeface="+mn-ea"/>
                          <a:cs typeface="Times New Roman"/>
                        </a:rPr>
                        <a:t>Выращивание альтернативных сельскохозяйственных культур и производство сырья для </a:t>
                      </a:r>
                      <a:r>
                        <a:rPr lang="ru-RU" sz="1600">
                          <a:solidFill>
                            <a:schemeClr val="dk1"/>
                          </a:solidFill>
                          <a:latin typeface="Times New Roman"/>
                          <a:ea typeface="+mn-ea"/>
                          <a:cs typeface="Times New Roman"/>
                        </a:rPr>
                        <a:t>биоразлагаемой</a:t>
                      </a:r>
                      <a:r>
                        <a:rPr lang="ru-RU" sz="1600">
                          <a:solidFill>
                            <a:schemeClr val="dk1"/>
                          </a:solidFill>
                          <a:latin typeface="Times New Roman"/>
                          <a:ea typeface="+mn-ea"/>
                          <a:cs typeface="Times New Roman"/>
                        </a:rPr>
                        <a:t> одноразовой посуды и упаковки</a:t>
                      </a:r>
                      <a:endParaRPr lang="ru-RU" sz="1600">
                        <a:solidFill>
                          <a:schemeClr val="dk1"/>
                        </a:solidFill>
                        <a:latin typeface="Times New Roman"/>
                        <a:ea typeface="+mn-ea"/>
                        <a:cs typeface="Times New Roman"/>
                      </a:endParaRPr>
                    </a:p>
                  </a:txBody>
                  <a:tcPr marL="68390" marR="68390" marT="0" marB="0" anchor="ctr"/>
                </a:tc>
                <a:tc>
                  <a:txBody>
                    <a:bodyPr/>
                    <a:p>
                      <a:pPr algn="ctr">
                        <a:defRPr/>
                      </a:pPr>
                      <a:r>
                        <a:rPr lang="ru-RU" sz="1600">
                          <a:solidFill>
                            <a:schemeClr val="dk1"/>
                          </a:solidFill>
                          <a:latin typeface="Times New Roman"/>
                          <a:ea typeface="+mn-ea"/>
                          <a:cs typeface="Times New Roman"/>
                        </a:rPr>
                        <a:t>ООО «Углеродный</a:t>
                      </a:r>
                      <a:endParaRPr/>
                    </a:p>
                    <a:p>
                      <a:pPr algn="ctr">
                        <a:defRPr/>
                      </a:pPr>
                      <a:r>
                        <a:rPr lang="ru-RU" sz="1600">
                          <a:solidFill>
                            <a:schemeClr val="dk1"/>
                          </a:solidFill>
                          <a:latin typeface="Times New Roman"/>
                          <a:ea typeface="+mn-ea"/>
                          <a:cs typeface="Times New Roman"/>
                        </a:rPr>
                        <a:t>стандарт»</a:t>
                      </a:r>
                      <a:endParaRPr lang="ru-RU" sz="1600">
                        <a:solidFill>
                          <a:schemeClr val="dk1"/>
                        </a:solidFill>
                        <a:latin typeface="Times New Roman"/>
                        <a:ea typeface="+mn-ea"/>
                        <a:cs typeface="Times New Roman"/>
                      </a:endParaRPr>
                    </a:p>
                  </a:txBody>
                  <a:tcPr marL="68390" marR="68390" marT="0" marB="0" anchor="ctr"/>
                </a:tc>
                <a:tc>
                  <a:txBody>
                    <a:bodyPr/>
                    <a:p>
                      <a:pPr marL="6350" algn="ctr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ru-RU" sz="1600">
                          <a:solidFill>
                            <a:schemeClr val="dk1"/>
                          </a:solidFill>
                          <a:latin typeface="Times New Roman"/>
                          <a:ea typeface="+mn-ea"/>
                          <a:cs typeface="Times New Roman"/>
                        </a:rPr>
                        <a:t>2,5</a:t>
                      </a:r>
                      <a:endParaRPr/>
                    </a:p>
                  </a:txBody>
                  <a:tcPr marL="68390" marR="68390" marT="0" marB="0" anchor="ctr"/>
                </a:tc>
              </a:tr>
              <a:tr h="1134955">
                <a:tc>
                  <a:txBody>
                    <a:bodyPr/>
                    <a:p>
                      <a:pPr algn="just">
                        <a:defRPr/>
                      </a:pPr>
                      <a:r>
                        <a:rPr lang="ru-RU" sz="1600">
                          <a:solidFill>
                            <a:schemeClr val="dk1"/>
                          </a:solidFill>
                          <a:latin typeface="Times New Roman"/>
                          <a:ea typeface="+mn-ea"/>
                          <a:cs typeface="Times New Roman"/>
                        </a:rPr>
                        <a:t>Строительство «Цеха деревообработки», «Цеха выдержки пенопласта; 2. Строительство завода ООО «ПРОМЕТ-СЭЗ» по производству металлической мебели на территории ОЭЗ ППТ «Узловая» (2-ая очередь строительства)</a:t>
                      </a:r>
                      <a:endParaRPr lang="ru-RU" sz="1600">
                        <a:solidFill>
                          <a:schemeClr val="dk1"/>
                        </a:solidFill>
                        <a:latin typeface="Times New Roman"/>
                        <a:ea typeface="+mn-ea"/>
                        <a:cs typeface="Times New Roman"/>
                      </a:endParaRPr>
                    </a:p>
                  </a:txBody>
                  <a:tcPr marL="68390" marR="68390" marT="0" marB="0" anchor="ctr"/>
                </a:tc>
                <a:tc>
                  <a:txBody>
                    <a:bodyPr/>
                    <a:p>
                      <a:pPr marL="85090" marR="79375" algn="ctr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ru-RU" sz="1600">
                          <a:solidFill>
                            <a:schemeClr val="dk1"/>
                          </a:solidFill>
                          <a:latin typeface="Times New Roman"/>
                          <a:ea typeface="+mn-ea"/>
                          <a:cs typeface="Times New Roman"/>
                        </a:rPr>
                        <a:t>ООО «НПО </a:t>
                      </a:r>
                      <a:r>
                        <a:rPr lang="ru-RU" sz="1600">
                          <a:solidFill>
                            <a:schemeClr val="dk1"/>
                          </a:solidFill>
                          <a:latin typeface="Times New Roman"/>
                          <a:ea typeface="+mn-ea"/>
                          <a:cs typeface="Times New Roman"/>
                        </a:rPr>
                        <a:t>Промет</a:t>
                      </a:r>
                      <a:r>
                        <a:rPr lang="ru-RU" sz="1600">
                          <a:solidFill>
                            <a:schemeClr val="dk1"/>
                          </a:solidFill>
                          <a:latin typeface="Times New Roman"/>
                          <a:ea typeface="+mn-ea"/>
                          <a:cs typeface="Times New Roman"/>
                        </a:rPr>
                        <a:t>»</a:t>
                      </a:r>
                      <a:endParaRPr lang="ru-RU" sz="1600">
                        <a:solidFill>
                          <a:schemeClr val="dk1"/>
                        </a:solidFill>
                        <a:latin typeface="Times New Roman"/>
                        <a:ea typeface="+mn-ea"/>
                        <a:cs typeface="Times New Roman"/>
                      </a:endParaRPr>
                    </a:p>
                  </a:txBody>
                  <a:tcPr marL="68390" marR="68390" marT="0" marB="0" anchor="ctr"/>
                </a:tc>
                <a:tc>
                  <a:txBody>
                    <a:bodyPr/>
                    <a:p>
                      <a:pPr marL="67310" marR="60960" algn="ctr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ru-RU" sz="1600">
                          <a:solidFill>
                            <a:schemeClr val="dk1"/>
                          </a:solidFill>
                          <a:latin typeface="Times New Roman"/>
                          <a:ea typeface="+mn-ea"/>
                          <a:cs typeface="Times New Roman"/>
                        </a:rPr>
                        <a:t>2,5</a:t>
                      </a:r>
                      <a:endParaRPr/>
                    </a:p>
                  </a:txBody>
                  <a:tcPr marL="68390" marR="68390" marT="0" marB="0" anchor="ctr"/>
                </a:tc>
              </a:tr>
              <a:tr h="680973">
                <a:tc>
                  <a:txBody>
                    <a:bodyPr/>
                    <a:p>
                      <a:pPr algn="just">
                        <a:defRPr/>
                      </a:pPr>
                      <a:r>
                        <a:rPr lang="ru-RU" sz="1600">
                          <a:solidFill>
                            <a:schemeClr val="dk1"/>
                          </a:solidFill>
                          <a:latin typeface="Times New Roman"/>
                          <a:ea typeface="+mn-ea"/>
                          <a:cs typeface="Times New Roman"/>
                        </a:rPr>
                        <a:t>Создание высокотехнологичной логистической инфраструктуры и запуск складских операций по обработке и хранению товаров</a:t>
                      </a:r>
                      <a:endParaRPr/>
                    </a:p>
                  </a:txBody>
                  <a:tcPr marL="68390" marR="68390" marT="0" marB="0" anchor="ctr"/>
                </a:tc>
                <a:tc>
                  <a:txBody>
                    <a:bodyPr/>
                    <a:p>
                      <a:pPr algn="ctr">
                        <a:defRPr/>
                      </a:pPr>
                      <a:r>
                        <a:rPr lang="ru-RU" sz="1600">
                          <a:solidFill>
                            <a:schemeClr val="dk1"/>
                          </a:solidFill>
                          <a:latin typeface="Times New Roman"/>
                          <a:ea typeface="+mn-ea"/>
                          <a:cs typeface="Times New Roman"/>
                        </a:rPr>
                        <a:t>ООО «Интернет</a:t>
                      </a:r>
                      <a:endParaRPr/>
                    </a:p>
                    <a:p>
                      <a:pPr algn="ctr">
                        <a:defRPr/>
                      </a:pPr>
                      <a:r>
                        <a:rPr lang="ru-RU" sz="1600">
                          <a:solidFill>
                            <a:schemeClr val="dk1"/>
                          </a:solidFill>
                          <a:latin typeface="Times New Roman"/>
                          <a:ea typeface="+mn-ea"/>
                          <a:cs typeface="Times New Roman"/>
                        </a:rPr>
                        <a:t>Решения»</a:t>
                      </a:r>
                      <a:endParaRPr/>
                    </a:p>
                    <a:p>
                      <a:pPr algn="ctr">
                        <a:defRPr/>
                      </a:pPr>
                      <a:r>
                        <a:rPr lang="ru-RU" sz="1600">
                          <a:solidFill>
                            <a:schemeClr val="dk1"/>
                          </a:solidFill>
                          <a:latin typeface="Times New Roman"/>
                          <a:ea typeface="+mn-ea"/>
                          <a:cs typeface="Times New Roman"/>
                        </a:rPr>
                        <a:t>(ОЗОН)</a:t>
                      </a:r>
                      <a:endParaRPr lang="ru-RU" sz="1600">
                        <a:solidFill>
                          <a:schemeClr val="dk1"/>
                        </a:solidFill>
                        <a:latin typeface="Times New Roman"/>
                        <a:ea typeface="+mn-ea"/>
                        <a:cs typeface="Times New Roman"/>
                      </a:endParaRPr>
                    </a:p>
                  </a:txBody>
                  <a:tcPr marL="68390" marR="68390" marT="0" marB="0" anchor="ctr"/>
                </a:tc>
                <a:tc>
                  <a:txBody>
                    <a:bodyPr/>
                    <a:p>
                      <a:pPr marL="67310" marR="60960" algn="ctr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ru-RU" sz="1600">
                          <a:solidFill>
                            <a:schemeClr val="dk1"/>
                          </a:solidFill>
                          <a:latin typeface="Times New Roman"/>
                          <a:ea typeface="+mn-ea"/>
                          <a:cs typeface="Times New Roman"/>
                        </a:rPr>
                        <a:t>2</a:t>
                      </a:r>
                      <a:endParaRPr/>
                    </a:p>
                  </a:txBody>
                  <a:tcPr marL="68390" marR="68390" marT="0" marB="0" anchor="ctr"/>
                </a:tc>
              </a:tr>
              <a:tr h="680973">
                <a:tc>
                  <a:txBody>
                    <a:bodyPr/>
                    <a:p>
                      <a:pPr algn="just">
                        <a:defRPr/>
                      </a:pPr>
                      <a:r>
                        <a:rPr lang="ru-RU" sz="1600">
                          <a:solidFill>
                            <a:schemeClr val="dk1"/>
                          </a:solidFill>
                          <a:latin typeface="Times New Roman"/>
                          <a:ea typeface="+mn-ea"/>
                          <a:cs typeface="Times New Roman"/>
                        </a:rPr>
                        <a:t>Строительство производства по переработке рапса и сои</a:t>
                      </a:r>
                      <a:endParaRPr lang="ru-RU" sz="1600">
                        <a:solidFill>
                          <a:schemeClr val="dk1"/>
                        </a:solidFill>
                        <a:latin typeface="Times New Roman"/>
                        <a:ea typeface="+mn-ea"/>
                        <a:cs typeface="Times New Roman"/>
                      </a:endParaRPr>
                    </a:p>
                  </a:txBody>
                  <a:tcPr marL="68390" marR="68390" marT="0" marB="0" anchor="ctr"/>
                </a:tc>
                <a:tc>
                  <a:txBody>
                    <a:bodyPr/>
                    <a:p>
                      <a:pPr algn="ctr">
                        <a:defRPr/>
                      </a:pPr>
                      <a:r>
                        <a:rPr lang="ru-RU" sz="1600">
                          <a:solidFill>
                            <a:schemeClr val="dk1"/>
                          </a:solidFill>
                          <a:latin typeface="Times New Roman"/>
                          <a:ea typeface="+mn-ea"/>
                          <a:cs typeface="Times New Roman"/>
                        </a:rPr>
                        <a:t>ООО «</a:t>
                      </a:r>
                      <a:r>
                        <a:rPr lang="ru-RU" sz="1600">
                          <a:solidFill>
                            <a:schemeClr val="dk1"/>
                          </a:solidFill>
                          <a:latin typeface="Times New Roman"/>
                          <a:ea typeface="+mn-ea"/>
                          <a:cs typeface="Times New Roman"/>
                        </a:rPr>
                        <a:t>Куьаньмасло</a:t>
                      </a:r>
                      <a:r>
                        <a:rPr lang="ru-RU" sz="1600">
                          <a:solidFill>
                            <a:schemeClr val="dk1"/>
                          </a:solidFill>
                          <a:latin typeface="Times New Roman"/>
                          <a:ea typeface="+mn-ea"/>
                          <a:cs typeface="Times New Roman"/>
                        </a:rPr>
                        <a:t> – </a:t>
                      </a:r>
                      <a:r>
                        <a:rPr lang="ru-RU" sz="1600">
                          <a:solidFill>
                            <a:schemeClr val="dk1"/>
                          </a:solidFill>
                          <a:latin typeface="Times New Roman"/>
                          <a:ea typeface="+mn-ea"/>
                          <a:cs typeface="Times New Roman"/>
                        </a:rPr>
                        <a:t>Ефремовский</a:t>
                      </a:r>
                      <a:r>
                        <a:rPr lang="ru-RU" sz="1600">
                          <a:solidFill>
                            <a:schemeClr val="dk1"/>
                          </a:solidFill>
                          <a:latin typeface="Times New Roman"/>
                          <a:ea typeface="+mn-ea"/>
                          <a:cs typeface="Times New Roman"/>
                        </a:rPr>
                        <a:t> маслозавод»</a:t>
                      </a:r>
                      <a:endParaRPr lang="ru-RU" sz="1600">
                        <a:solidFill>
                          <a:schemeClr val="dk1"/>
                        </a:solidFill>
                        <a:latin typeface="Times New Roman"/>
                        <a:ea typeface="+mn-ea"/>
                        <a:cs typeface="Times New Roman"/>
                      </a:endParaRPr>
                    </a:p>
                  </a:txBody>
                  <a:tcPr marL="68390" marR="68390" marT="0" marB="0" anchor="ctr"/>
                </a:tc>
                <a:tc>
                  <a:txBody>
                    <a:bodyPr/>
                    <a:p>
                      <a:pPr marL="67310" marR="60960" algn="ctr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ru-RU" sz="1600">
                          <a:solidFill>
                            <a:schemeClr val="dk1"/>
                          </a:solidFill>
                          <a:latin typeface="Times New Roman"/>
                          <a:ea typeface="+mn-ea"/>
                          <a:cs typeface="Times New Roman"/>
                        </a:rPr>
                        <a:t>3,3</a:t>
                      </a:r>
                      <a:endParaRPr lang="ru-RU" sz="1600">
                        <a:solidFill>
                          <a:schemeClr val="dk1"/>
                        </a:solidFill>
                        <a:latin typeface="Times New Roman"/>
                        <a:ea typeface="+mn-ea"/>
                        <a:cs typeface="Times New Roman"/>
                      </a:endParaRPr>
                    </a:p>
                  </a:txBody>
                  <a:tcPr marL="68390" marR="68390" marT="0" marB="0" anchor="ctr"/>
                </a:tc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3216896" y="477100"/>
            <a:ext cx="5758207" cy="407873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ru-RU" sz="3600">
                <a:latin typeface="Times New Roman"/>
                <a:ea typeface="Calibri"/>
                <a:cs typeface="Times New Roman"/>
              </a:rPr>
              <a:t>Географическая карта региона</a:t>
            </a:r>
            <a:br>
              <a:rPr lang="ru-RU" sz="1800">
                <a:latin typeface="Calibri"/>
                <a:ea typeface="Calibri"/>
                <a:cs typeface="Times New Roman"/>
              </a:rPr>
            </a:br>
            <a:endParaRPr lang="ru-RU"/>
          </a:p>
        </p:txBody>
      </p:sp>
      <p:sp>
        <p:nvSpPr>
          <p:cNvPr id="6" name="TextBox 5"/>
          <p:cNvSpPr txBox="1"/>
          <p:nvPr/>
        </p:nvSpPr>
        <p:spPr bwMode="auto">
          <a:xfrm>
            <a:off x="417304" y="6473338"/>
            <a:ext cx="8557799" cy="2766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  <a:defRPr/>
            </a:pPr>
            <a:r>
              <a:rPr lang="ru-RU" sz="1200" u="sng">
                <a:latin typeface="Times New Roman"/>
                <a:ea typeface="Calibri"/>
                <a:cs typeface="Times New Roman"/>
              </a:rPr>
              <a:t>Источник:</a:t>
            </a:r>
            <a:r>
              <a:rPr lang="ru-RU" sz="1200">
                <a:latin typeface="Times New Roman"/>
                <a:ea typeface="Calibri"/>
                <a:cs typeface="Times New Roman"/>
              </a:rPr>
              <a:t> </a:t>
            </a:r>
            <a:r>
              <a:rPr lang="en-US" sz="1200">
                <a:latin typeface="Times New Roman"/>
                <a:cs typeface="Times New Roman"/>
              </a:rPr>
              <a:t>https://yandex.ru/maps/geo/tulskaya_oblast/53000083/</a:t>
            </a:r>
            <a:endParaRPr lang="ru-RU" sz="1200">
              <a:latin typeface="Times New Roman"/>
              <a:cs typeface="Times New Roman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 l="40168" t="20008" r="16739" b="14735"/>
          <a:stretch/>
        </p:blipFill>
        <p:spPr bwMode="auto">
          <a:xfrm>
            <a:off x="1596325" y="968644"/>
            <a:ext cx="8787539" cy="4920713"/>
          </a:xfrm>
          <a:prstGeom prst="rect">
            <a:avLst/>
          </a:prstGeom>
          <a:noFill/>
          <a:ln>
            <a:noFill/>
          </a:ln>
          <a:effectLst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731520" y="325970"/>
            <a:ext cx="10728960" cy="497024"/>
          </a:xfrm>
        </p:spPr>
        <p:txBody>
          <a:bodyPr>
            <a:normAutofit/>
          </a:bodyPr>
          <a:lstStyle/>
          <a:p>
            <a:pPr algn="ctr">
              <a:defRPr/>
            </a:pPr>
            <a:r>
              <a:rPr lang="ru-RU" sz="2800">
                <a:latin typeface="Times New Roman"/>
                <a:cs typeface="Times New Roman"/>
              </a:rPr>
              <a:t>Моногорода и их зависимость от железнодорожной отрасли</a:t>
            </a:r>
            <a:endParaRPr/>
          </a:p>
        </p:txBody>
      </p:sp>
      <p:graphicFrame>
        <p:nvGraphicFramePr>
          <p:cNvPr id="5" name="Таблица 5"/>
          <p:cNvGraphicFramePr>
            <a:graphicFrameLocks xmlns:a="http://schemas.openxmlformats.org/drawingml/2006/main" noGrp="1"/>
          </p:cNvGraphicFramePr>
          <p:nvPr>
            <p:ph idx="1"/>
          </p:nvPr>
        </p:nvGraphicFramePr>
        <p:xfrm>
          <a:off x="335280" y="896982"/>
          <a:ext cx="11521441" cy="4221480"/>
        </p:xfrm>
        <a:graphic>
          <a:graphicData uri="http://schemas.openxmlformats.org/drawingml/2006/table">
            <a:tbl>
              <a:tblPr firstRow="1" firstCol="0" lastRow="0" lastCol="0" bandRow="1" bandCol="0">
                <a:tableStyleId>{5C22544A-7EE6-4342-B048-85BDC9FD1C3A}</a:tableStyleId>
              </a:tblPr>
              <a:tblGrid>
                <a:gridCol w="2455689"/>
                <a:gridCol w="2753573"/>
                <a:gridCol w="3383648"/>
                <a:gridCol w="2928531"/>
              </a:tblGrid>
              <a:tr h="370840">
                <a:tc>
                  <a:txBody>
                    <a:bodyPr/>
                    <a:p>
                      <a:pPr algn="ctr">
                        <a:defRPr/>
                      </a:pPr>
                      <a:r>
                        <a:rPr lang="ru-RU" b="0">
                          <a:latin typeface="Times New Roman"/>
                          <a:cs typeface="Times New Roman"/>
                        </a:rPr>
                        <a:t>Моногород 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defRPr/>
                      </a:pPr>
                      <a:r>
                        <a:rPr lang="ru-RU" b="0">
                          <a:latin typeface="Times New Roman"/>
                          <a:cs typeface="Times New Roman"/>
                        </a:rPr>
                        <a:t>Численность населения</a:t>
                      </a:r>
                      <a:endParaRPr/>
                    </a:p>
                    <a:p>
                      <a:pPr algn="ctr">
                        <a:defRPr/>
                      </a:pPr>
                      <a:r>
                        <a:rPr lang="ru-RU" b="0">
                          <a:latin typeface="Times New Roman"/>
                          <a:cs typeface="Times New Roman"/>
                        </a:rPr>
                        <a:t>Чел. 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defRPr/>
                      </a:pPr>
                      <a:r>
                        <a:rPr lang="ru-RU" b="0">
                          <a:latin typeface="Times New Roman"/>
                          <a:cs typeface="Times New Roman"/>
                        </a:rPr>
                        <a:t>Отрасль специализации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defRPr/>
                      </a:pPr>
                      <a:r>
                        <a:rPr lang="ru-RU" b="0">
                          <a:latin typeface="Times New Roman"/>
                          <a:cs typeface="Times New Roman"/>
                        </a:rPr>
                        <a:t>Зависимость от железнодорожной отрасли</a:t>
                      </a:r>
                      <a:endParaRPr/>
                    </a:p>
                  </a:txBody>
                  <a:tcPr/>
                </a:tc>
              </a:tr>
              <a:tr h="370840">
                <a:tc>
                  <a:txBody>
                    <a:bodyPr/>
                    <a:p>
                      <a:pPr algn="ctr">
                        <a:defRPr/>
                      </a:pPr>
                      <a:r>
                        <a:rPr lang="ru-RU" sz="1600" b="0">
                          <a:latin typeface="Times New Roman"/>
                          <a:cs typeface="Times New Roman"/>
                        </a:rPr>
                        <a:t>Алексин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defRPr/>
                      </a:pPr>
                      <a:r>
                        <a:rPr lang="ru-RU" sz="1600" b="0">
                          <a:latin typeface="Times New Roman"/>
                          <a:cs typeface="Times New Roman"/>
                        </a:rPr>
                        <a:t>65</a:t>
                      </a:r>
                      <a:r>
                        <a:rPr lang="ru-RU" sz="1600" b="0">
                          <a:latin typeface="Times New Roman"/>
                          <a:cs typeface="Times New Roman"/>
                        </a:rPr>
                        <a:t> 300</a:t>
                      </a:r>
                      <a:endParaRPr lang="ru-RU" sz="1600" b="0">
                        <a:latin typeface="Times New Roman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defRPr/>
                      </a:pPr>
                      <a:r>
                        <a:rPr lang="ru-RU" sz="1600" b="0">
                          <a:latin typeface="Times New Roman"/>
                          <a:cs typeface="Times New Roman"/>
                        </a:rPr>
                        <a:t>Нефтегазовое оборудование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defRPr/>
                      </a:pPr>
                      <a:r>
                        <a:rPr lang="ru-RU" sz="1600" b="0">
                          <a:latin typeface="Times New Roman"/>
                          <a:cs typeface="Times New Roman"/>
                        </a:rPr>
                        <a:t>Средняя</a:t>
                      </a:r>
                      <a:endParaRPr/>
                    </a:p>
                  </a:txBody>
                  <a:tcPr/>
                </a:tc>
              </a:tr>
              <a:tr h="370840">
                <a:tc>
                  <a:txBody>
                    <a:bodyPr/>
                    <a:p>
                      <a:pPr algn="ctr">
                        <a:defRPr/>
                      </a:pPr>
                      <a:r>
                        <a:rPr lang="ru-RU" sz="1600" b="0">
                          <a:latin typeface="Times New Roman"/>
                          <a:cs typeface="Times New Roman"/>
                        </a:rPr>
                        <a:t>Ефремов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defRPr/>
                      </a:pPr>
                      <a:r>
                        <a:rPr lang="ru-RU" sz="1600" b="0">
                          <a:latin typeface="Times New Roman"/>
                          <a:cs typeface="Times New Roman"/>
                        </a:rPr>
                        <a:t>53 500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defRPr/>
                      </a:pPr>
                      <a:r>
                        <a:rPr lang="ru-RU" sz="1600" b="0">
                          <a:latin typeface="Times New Roman"/>
                          <a:cs typeface="Times New Roman"/>
                        </a:rPr>
                        <a:t>Промышленная</a:t>
                      </a:r>
                      <a:r>
                        <a:rPr lang="ru-RU" sz="1600" b="0">
                          <a:latin typeface="Times New Roman"/>
                          <a:cs typeface="Times New Roman"/>
                        </a:rPr>
                        <a:t> химия</a:t>
                      </a:r>
                      <a:endParaRPr lang="ru-RU" sz="1600" b="0">
                        <a:latin typeface="Times New Roman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defRPr/>
                      </a:pPr>
                      <a:r>
                        <a:rPr lang="ru-RU" sz="1600" b="0">
                          <a:latin typeface="Times New Roman"/>
                          <a:cs typeface="Times New Roman"/>
                        </a:rPr>
                        <a:t>Средняя</a:t>
                      </a:r>
                      <a:endParaRPr/>
                    </a:p>
                  </a:txBody>
                  <a:tcPr/>
                </a:tc>
              </a:tr>
              <a:tr h="370840">
                <a:tc>
                  <a:txBody>
                    <a:bodyPr/>
                    <a:p>
                      <a:pPr algn="ctr">
                        <a:defRPr/>
                      </a:pPr>
                      <a:r>
                        <a:rPr lang="ru-RU" sz="1600" b="0">
                          <a:latin typeface="Times New Roman"/>
                          <a:cs typeface="Times New Roman"/>
                        </a:rPr>
                        <a:t>Белев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defRPr/>
                      </a:pPr>
                      <a:r>
                        <a:rPr lang="ru-RU" sz="1600" b="0">
                          <a:latin typeface="Times New Roman"/>
                          <a:cs typeface="Times New Roman"/>
                        </a:rPr>
                        <a:t>12 200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defRPr/>
                      </a:pPr>
                      <a:r>
                        <a:rPr lang="ru-RU" sz="1600" b="0">
                          <a:latin typeface="Times New Roman"/>
                          <a:cs typeface="Times New Roman"/>
                        </a:rPr>
                        <a:t>Пищевой комбинат по производству белевской</a:t>
                      </a:r>
                      <a:r>
                        <a:rPr lang="ru-RU" sz="1600" b="0">
                          <a:latin typeface="Times New Roman"/>
                          <a:cs typeface="Times New Roman"/>
                        </a:rPr>
                        <a:t> пастилы, зефира, сухариков</a:t>
                      </a:r>
                      <a:endParaRPr lang="ru-RU" sz="1600" b="0">
                        <a:latin typeface="Times New Roman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defRPr/>
                      </a:pPr>
                      <a:r>
                        <a:rPr lang="ru-RU" sz="1600" b="0">
                          <a:latin typeface="Times New Roman"/>
                          <a:cs typeface="Times New Roman"/>
                        </a:rPr>
                        <a:t>Низкая</a:t>
                      </a:r>
                      <a:endParaRPr/>
                    </a:p>
                  </a:txBody>
                  <a:tcPr/>
                </a:tc>
              </a:tr>
              <a:tr h="370840">
                <a:tc>
                  <a:txBody>
                    <a:bodyPr/>
                    <a:p>
                      <a:pPr algn="ctr">
                        <a:defRPr/>
                      </a:pPr>
                      <a:r>
                        <a:rPr lang="ru-RU" sz="1600" b="0">
                          <a:latin typeface="Times New Roman"/>
                          <a:cs typeface="Times New Roman"/>
                        </a:rPr>
                        <a:t>Суворов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defRPr/>
                      </a:pPr>
                      <a:r>
                        <a:rPr lang="ru-RU" sz="1600" b="0">
                          <a:latin typeface="Times New Roman"/>
                          <a:cs typeface="Times New Roman"/>
                        </a:rPr>
                        <a:t>16</a:t>
                      </a:r>
                      <a:r>
                        <a:rPr lang="ru-RU" sz="1600" b="0">
                          <a:latin typeface="Times New Roman"/>
                          <a:cs typeface="Times New Roman"/>
                        </a:rPr>
                        <a:t> 900</a:t>
                      </a:r>
                      <a:endParaRPr lang="ru-RU" sz="1600" b="0">
                        <a:latin typeface="Times New Roman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defRPr/>
                      </a:pPr>
                      <a:r>
                        <a:rPr lang="ru-RU" sz="1600" b="0">
                          <a:latin typeface="Times New Roman"/>
                          <a:cs typeface="Times New Roman"/>
                        </a:rPr>
                        <a:t>Племенная база крупного рогатого скота молочного направления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defRPr/>
                      </a:pPr>
                      <a:r>
                        <a:rPr lang="ru-RU" sz="1600" b="0">
                          <a:latin typeface="Times New Roman"/>
                          <a:cs typeface="Times New Roman"/>
                        </a:rPr>
                        <a:t>Низкая</a:t>
                      </a:r>
                      <a:endParaRPr/>
                    </a:p>
                  </a:txBody>
                  <a:tcPr/>
                </a:tc>
              </a:tr>
              <a:tr h="370840">
                <a:tc>
                  <a:txBody>
                    <a:bodyPr/>
                    <a:p>
                      <a:pPr algn="ctr">
                        <a:defRPr/>
                      </a:pPr>
                      <a:r>
                        <a:rPr lang="ru-RU" sz="1600" b="0">
                          <a:latin typeface="Times New Roman"/>
                          <a:cs typeface="Times New Roman"/>
                        </a:rPr>
                        <a:t>Р.П. Первомайский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defRPr/>
                      </a:pPr>
                      <a:r>
                        <a:rPr lang="ru-RU" sz="1600" b="0">
                          <a:latin typeface="Times New Roman"/>
                          <a:cs typeface="Times New Roman"/>
                        </a:rPr>
                        <a:t>8 600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defRPr/>
                      </a:pPr>
                      <a:r>
                        <a:rPr lang="ru-RU" sz="1600" b="0">
                          <a:latin typeface="Times New Roman"/>
                          <a:cs typeface="Times New Roman"/>
                        </a:rPr>
                        <a:t>Промышленная химия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defRPr/>
                      </a:pPr>
                      <a:r>
                        <a:rPr lang="ru-RU" sz="1600" b="0">
                          <a:latin typeface="Times New Roman"/>
                          <a:cs typeface="Times New Roman"/>
                        </a:rPr>
                        <a:t>Средняя</a:t>
                      </a:r>
                      <a:endParaRPr/>
                    </a:p>
                  </a:txBody>
                  <a:tcPr/>
                </a:tc>
              </a:tr>
              <a:tr h="370840">
                <a:tc>
                  <a:txBody>
                    <a:bodyPr/>
                    <a:p>
                      <a:pPr algn="ctr">
                        <a:defRPr/>
                      </a:pPr>
                      <a:r>
                        <a:rPr lang="ru-RU" sz="1600" b="0">
                          <a:latin typeface="Times New Roman"/>
                          <a:cs typeface="Times New Roman"/>
                        </a:rPr>
                        <a:t>Кимовск</a:t>
                      </a:r>
                      <a:endParaRPr lang="ru-RU" sz="1600" b="0">
                        <a:latin typeface="Times New Roman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defRPr/>
                      </a:pPr>
                      <a:r>
                        <a:rPr lang="ru-RU" sz="1600" b="0">
                          <a:latin typeface="Times New Roman"/>
                          <a:cs typeface="Times New Roman"/>
                        </a:rPr>
                        <a:t>24</a:t>
                      </a:r>
                      <a:r>
                        <a:rPr lang="ru-RU" sz="1600" b="0">
                          <a:latin typeface="Times New Roman"/>
                          <a:cs typeface="Times New Roman"/>
                        </a:rPr>
                        <a:t> 800</a:t>
                      </a:r>
                      <a:endParaRPr lang="ru-RU" sz="1600" b="0">
                        <a:latin typeface="Times New Roman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defRPr/>
                      </a:pPr>
                      <a:r>
                        <a:rPr lang="ru-RU" sz="1600" b="0">
                          <a:latin typeface="Times New Roman"/>
                          <a:cs typeface="Times New Roman"/>
                        </a:rPr>
                        <a:t>Производство электронных и оптических изделий, металлообработка и пищевое производство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defRPr/>
                      </a:pPr>
                      <a:r>
                        <a:rPr lang="ru-RU" sz="1600" b="0">
                          <a:latin typeface="Times New Roman"/>
                          <a:cs typeface="Times New Roman"/>
                        </a:rPr>
                        <a:t>Средняя</a:t>
                      </a:r>
                      <a:endParaRPr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 bwMode="auto">
          <a:xfrm>
            <a:off x="411924" y="6485863"/>
            <a:ext cx="6096000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1200" u="sng">
                <a:latin typeface="Times New Roman"/>
                <a:cs typeface="Times New Roman"/>
              </a:rPr>
              <a:t>Источник</a:t>
            </a:r>
            <a:r>
              <a:rPr lang="ru-RU" sz="1200">
                <a:latin typeface="Times New Roman"/>
                <a:cs typeface="Times New Roman"/>
              </a:rPr>
              <a:t>: по данным субъекта</a:t>
            </a:r>
            <a:endParaRPr/>
          </a:p>
        </p:txBody>
      </p:sp>
      <p:sp>
        <p:nvSpPr>
          <p:cNvPr id="8" name="TextBox 7"/>
          <p:cNvSpPr txBox="1"/>
          <p:nvPr/>
        </p:nvSpPr>
        <p:spPr bwMode="auto">
          <a:xfrm>
            <a:off x="335280" y="5187428"/>
            <a:ext cx="1152144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defRPr/>
            </a:pPr>
            <a:r>
              <a:rPr lang="ru-RU">
                <a:latin typeface="Times New Roman"/>
                <a:cs typeface="Times New Roman"/>
              </a:rPr>
              <a:t>Степень зависимости моногородов от железнодорожной отрасли определена исходя из занятости населения на предприятиях железнодорожного транспорта, а также доли железнодорожного транспорта в вывозе готовой продукции промышленных предприятий и завозе сырья. 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731520" y="325970"/>
            <a:ext cx="10728960" cy="497024"/>
          </a:xfrm>
        </p:spPr>
        <p:txBody>
          <a:bodyPr>
            <a:noAutofit/>
          </a:bodyPr>
          <a:lstStyle/>
          <a:p>
            <a:pPr algn="ctr">
              <a:defRPr/>
            </a:pPr>
            <a:r>
              <a:rPr lang="ru-RU" sz="2400">
                <a:latin typeface="Times New Roman"/>
                <a:cs typeface="Times New Roman"/>
              </a:rPr>
              <a:t>Перечень учебных заведений осуществляющих подготовку специалистов </a:t>
            </a:r>
            <a:br>
              <a:rPr lang="ru-RU" sz="2400">
                <a:latin typeface="Times New Roman"/>
                <a:cs typeface="Times New Roman"/>
              </a:rPr>
            </a:br>
            <a:r>
              <a:rPr lang="ru-RU" sz="2400">
                <a:latin typeface="Times New Roman"/>
                <a:cs typeface="Times New Roman"/>
              </a:rPr>
              <a:t>в области железнодорожного транспорт</a:t>
            </a:r>
            <a:endParaRPr/>
          </a:p>
        </p:txBody>
      </p:sp>
      <p:graphicFrame>
        <p:nvGraphicFramePr>
          <p:cNvPr id="9" name="Таблица 8"/>
          <p:cNvGraphicFramePr>
            <a:graphicFrameLocks xmlns:a="http://schemas.openxmlformats.org/drawingml/2006/main" noGrp="1"/>
          </p:cNvGraphicFramePr>
          <p:nvPr/>
        </p:nvGraphicFramePr>
        <p:xfrm>
          <a:off x="466918" y="1101013"/>
          <a:ext cx="11268075" cy="4683966"/>
        </p:xfrm>
        <a:graphic>
          <a:graphicData uri="http://schemas.openxmlformats.org/drawingml/2006/table">
            <a:tbl>
              <a:tblPr firstRow="1" firstCol="0" lastRow="0" lastCol="0" bandRow="1" bandCol="0">
                <a:tableStyleId>{5C22544A-7EE6-4342-B048-85BDC9FD1C3A}</a:tableStyleId>
              </a:tblPr>
              <a:tblGrid>
                <a:gridCol w="2253615"/>
                <a:gridCol w="2253615"/>
                <a:gridCol w="2253615"/>
                <a:gridCol w="2253615"/>
                <a:gridCol w="2253615"/>
              </a:tblGrid>
              <a:tr h="877884">
                <a:tc>
                  <a:txBody>
                    <a:bodyPr/>
                    <a:p>
                      <a:pPr algn="just">
                        <a:spcAft>
                          <a:spcPts val="0"/>
                        </a:spcAft>
                        <a:defRPr/>
                      </a:pPr>
                      <a:endParaRPr lang="ru-RU" sz="1200"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defRPr/>
                      </a:pPr>
                      <a:r>
                        <a:rPr lang="ru-RU" sz="1800">
                          <a:latin typeface="Times New Roman"/>
                          <a:ea typeface="Times New Roman"/>
                        </a:rPr>
                        <a:t>Город</a:t>
                      </a:r>
                      <a:endParaRPr/>
                    </a:p>
                  </a:txBody>
                  <a:tcPr marL="68580" marR="68580" marT="0" marB="0"/>
                </a:tc>
                <a:tc>
                  <a:txBody>
                    <a:bodyPr/>
                    <a:p>
                      <a:pPr algn="just">
                        <a:spcAft>
                          <a:spcPts val="0"/>
                        </a:spcAft>
                        <a:defRPr/>
                      </a:pPr>
                      <a:endParaRPr lang="ru-RU" sz="1200"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defRPr/>
                      </a:pPr>
                      <a:r>
                        <a:rPr lang="ru-RU" sz="1800">
                          <a:latin typeface="Times New Roman"/>
                          <a:ea typeface="Times New Roman"/>
                        </a:rPr>
                        <a:t>Перечень филиалов</a:t>
                      </a:r>
                      <a:endParaRPr/>
                    </a:p>
                  </a:txBody>
                  <a:tcPr marL="68580" marR="68580" marT="0" marB="0"/>
                </a:tc>
                <a:tc>
                  <a:txBody>
                    <a:bodyPr/>
                    <a:p>
                      <a:pPr algn="just">
                        <a:spcAft>
                          <a:spcPts val="0"/>
                        </a:spcAft>
                        <a:defRPr/>
                      </a:pPr>
                      <a:endParaRPr lang="ru-RU" sz="1200"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defRPr/>
                      </a:pPr>
                      <a:r>
                        <a:rPr lang="ru-RU" sz="1800">
                          <a:latin typeface="Times New Roman"/>
                          <a:ea typeface="Times New Roman"/>
                        </a:rPr>
                        <a:t>Почтовый адрес</a:t>
                      </a:r>
                      <a:endParaRPr/>
                    </a:p>
                  </a:txBody>
                  <a:tcPr marL="68580" marR="68580" marT="0" marB="0"/>
                </a:tc>
                <a:tc>
                  <a:txBody>
                    <a:bodyPr/>
                    <a:p>
                      <a:pPr algn="ctr">
                        <a:spcAft>
                          <a:spcPts val="0"/>
                        </a:spcAft>
                        <a:defRPr/>
                      </a:pPr>
                      <a:r>
                        <a:rPr lang="ru-RU" sz="1800">
                          <a:latin typeface="Times New Roman"/>
                          <a:ea typeface="Times New Roman"/>
                        </a:rPr>
                        <a:t>Выпуск специалистов в </a:t>
                      </a:r>
                      <a:r>
                        <a:rPr lang="ru-RU" sz="1800">
                          <a:latin typeface="Times New Roman"/>
                          <a:ea typeface="Times New Roman"/>
                        </a:rPr>
                        <a:t>2023 </a:t>
                      </a:r>
                      <a:r>
                        <a:rPr lang="ru-RU" sz="1800">
                          <a:latin typeface="Times New Roman"/>
                          <a:ea typeface="Times New Roman"/>
                        </a:rPr>
                        <a:t>году, чел</a:t>
                      </a:r>
                      <a:endParaRPr/>
                    </a:p>
                  </a:txBody>
                  <a:tcPr marL="68580" marR="68580" marT="0" marB="0"/>
                </a:tc>
                <a:tc>
                  <a:txBody>
                    <a:bodyPr/>
                    <a:p>
                      <a:pPr algn="ctr">
                        <a:spcAft>
                          <a:spcPts val="0"/>
                        </a:spcAft>
                        <a:defRPr/>
                      </a:pPr>
                      <a:r>
                        <a:rPr lang="ru-RU" sz="1800">
                          <a:latin typeface="Times New Roman"/>
                          <a:ea typeface="Times New Roman"/>
                        </a:rPr>
                        <a:t>Контингент на </a:t>
                      </a:r>
                      <a:r>
                        <a:rPr lang="ru-RU" sz="1800">
                          <a:latin typeface="Times New Roman"/>
                          <a:ea typeface="Times New Roman"/>
                        </a:rPr>
                        <a:t>01.01.2024 </a:t>
                      </a:r>
                      <a:r>
                        <a:rPr lang="ru-RU" sz="1800">
                          <a:latin typeface="Times New Roman"/>
                          <a:ea typeface="Times New Roman"/>
                        </a:rPr>
                        <a:t>года, чел</a:t>
                      </a:r>
                      <a:endParaRPr/>
                    </a:p>
                  </a:txBody>
                  <a:tcPr marL="68580" marR="68580" marT="0" marB="0"/>
                </a:tc>
              </a:tr>
              <a:tr h="294545">
                <a:tc>
                  <a:txBody>
                    <a:bodyPr/>
                    <a:p>
                      <a:pPr algn="ctr">
                        <a:spcAft>
                          <a:spcPts val="0"/>
                        </a:spcAft>
                        <a:defRPr/>
                      </a:pPr>
                      <a:r>
                        <a:rPr lang="ru-RU" sz="1800">
                          <a:latin typeface="Times New Roman"/>
                          <a:ea typeface="Times New Roman"/>
                        </a:rPr>
                        <a:t>1</a:t>
                      </a:r>
                      <a:endParaRPr/>
                    </a:p>
                  </a:txBody>
                  <a:tcPr marL="68580" marR="68580" marT="0" marB="0"/>
                </a:tc>
                <a:tc>
                  <a:txBody>
                    <a:bodyPr/>
                    <a:p>
                      <a:pPr algn="ctr">
                        <a:spcAft>
                          <a:spcPts val="0"/>
                        </a:spcAft>
                        <a:defRPr/>
                      </a:pPr>
                      <a:r>
                        <a:rPr lang="ru-RU" sz="1800">
                          <a:latin typeface="Times New Roman"/>
                          <a:ea typeface="Times New Roman"/>
                        </a:rPr>
                        <a:t>2</a:t>
                      </a:r>
                      <a:endParaRPr/>
                    </a:p>
                  </a:txBody>
                  <a:tcPr marL="68580" marR="68580" marT="0" marB="0"/>
                </a:tc>
                <a:tc>
                  <a:txBody>
                    <a:bodyPr/>
                    <a:p>
                      <a:pPr algn="ctr">
                        <a:spcAft>
                          <a:spcPts val="0"/>
                        </a:spcAft>
                        <a:defRPr/>
                      </a:pPr>
                      <a:r>
                        <a:rPr lang="ru-RU" sz="1800">
                          <a:latin typeface="Times New Roman"/>
                          <a:ea typeface="Times New Roman"/>
                        </a:rPr>
                        <a:t>3</a:t>
                      </a:r>
                      <a:endParaRPr/>
                    </a:p>
                  </a:txBody>
                  <a:tcPr marL="68580" marR="68580" marT="0" marB="0"/>
                </a:tc>
                <a:tc>
                  <a:txBody>
                    <a:bodyPr/>
                    <a:p>
                      <a:pPr algn="ctr">
                        <a:spcAft>
                          <a:spcPts val="0"/>
                        </a:spcAft>
                        <a:defRPr/>
                      </a:pPr>
                      <a:r>
                        <a:rPr lang="ru-RU" sz="1800">
                          <a:latin typeface="Times New Roman"/>
                          <a:ea typeface="Times New Roman"/>
                        </a:rPr>
                        <a:t>4</a:t>
                      </a:r>
                      <a:endParaRPr/>
                    </a:p>
                  </a:txBody>
                  <a:tcPr marL="68580" marR="68580" marT="0" marB="0"/>
                </a:tc>
                <a:tc>
                  <a:txBody>
                    <a:bodyPr/>
                    <a:p>
                      <a:pPr algn="ctr">
                        <a:spcAft>
                          <a:spcPts val="0"/>
                        </a:spcAft>
                        <a:defRPr/>
                      </a:pPr>
                      <a:r>
                        <a:rPr lang="ru-RU" sz="1800">
                          <a:latin typeface="Times New Roman"/>
                          <a:ea typeface="Times New Roman"/>
                        </a:rPr>
                        <a:t>5</a:t>
                      </a:r>
                      <a:endParaRPr/>
                    </a:p>
                  </a:txBody>
                  <a:tcPr marL="68580" marR="68580" marT="0" marB="0"/>
                </a:tc>
              </a:tr>
              <a:tr h="1170512">
                <a:tc>
                  <a:txBody>
                    <a:bodyPr/>
                    <a:p>
                      <a:pPr algn="ctr">
                        <a:lnSpc>
                          <a:spcPct val="300000"/>
                        </a:lnSpc>
                        <a:spcAft>
                          <a:spcPts val="0"/>
                        </a:spcAft>
                        <a:defRPr/>
                      </a:pPr>
                      <a:r>
                        <a:rPr lang="ru-RU" sz="1800">
                          <a:latin typeface="Times New Roman"/>
                          <a:ea typeface="Times New Roman"/>
                        </a:rPr>
                        <a:t>Узловая</a:t>
                      </a:r>
                      <a:endParaRPr/>
                    </a:p>
                  </a:txBody>
                  <a:tcPr marL="68580" marR="68580" marT="0" marB="0"/>
                </a:tc>
                <a:tc>
                  <a:txBody>
                    <a:bodyPr/>
                    <a:p>
                      <a:pPr algn="ctr">
                        <a:spcAft>
                          <a:spcPts val="0"/>
                        </a:spcAft>
                        <a:tabLst>
                          <a:tab pos="1171575" algn="l"/>
                        </a:tabLst>
                        <a:defRPr/>
                      </a:pPr>
                      <a:r>
                        <a:rPr lang="ru-RU" sz="1800">
                          <a:latin typeface="Times New Roman"/>
                          <a:ea typeface="Times New Roman"/>
                        </a:rPr>
                        <a:t>Узловский</a:t>
                      </a:r>
                      <a:r>
                        <a:rPr lang="ru-RU" sz="1800">
                          <a:latin typeface="Times New Roman"/>
                          <a:ea typeface="Times New Roman"/>
                        </a:rPr>
                        <a:t> </a:t>
                      </a:r>
                      <a:br>
                        <a:rPr lang="ru-RU" sz="1800">
                          <a:latin typeface="Times New Roman"/>
                          <a:ea typeface="Times New Roman"/>
                        </a:rPr>
                      </a:br>
                      <a:r>
                        <a:rPr lang="ru-RU" sz="1800">
                          <a:latin typeface="Times New Roman"/>
                          <a:ea typeface="Times New Roman"/>
                        </a:rPr>
                        <a:t>железнодорожный </a:t>
                      </a:r>
                      <a:br>
                        <a:rPr lang="ru-RU" sz="1800">
                          <a:latin typeface="Times New Roman"/>
                          <a:ea typeface="Times New Roman"/>
                        </a:rPr>
                      </a:br>
                      <a:r>
                        <a:rPr lang="ru-RU" sz="1800">
                          <a:latin typeface="Times New Roman"/>
                          <a:ea typeface="Times New Roman"/>
                        </a:rPr>
                        <a:t>техникум - </a:t>
                      </a:r>
                      <a:br>
                        <a:rPr lang="ru-RU" sz="1800">
                          <a:latin typeface="Times New Roman"/>
                          <a:ea typeface="Times New Roman"/>
                        </a:rPr>
                      </a:br>
                      <a:r>
                        <a:rPr lang="ru-RU" sz="1800">
                          <a:latin typeface="Times New Roman"/>
                          <a:ea typeface="Times New Roman"/>
                        </a:rPr>
                        <a:t>филиал ПГУПС</a:t>
                      </a:r>
                      <a:endParaRPr/>
                    </a:p>
                  </a:txBody>
                  <a:tcPr marL="68580" marR="68580" marT="0" marB="0"/>
                </a:tc>
                <a:tc>
                  <a:txBody>
                    <a:bodyPr/>
                    <a:p>
                      <a:pPr algn="ctr">
                        <a:spcAft>
                          <a:spcPts val="0"/>
                        </a:spcAft>
                        <a:defRPr/>
                      </a:pPr>
                      <a:r>
                        <a:rPr lang="ru-RU" sz="1800">
                          <a:latin typeface="Times New Roman"/>
                          <a:ea typeface="Times New Roman"/>
                        </a:rPr>
                        <a:t>301607, </a:t>
                      </a:r>
                      <a:endParaRPr/>
                    </a:p>
                    <a:p>
                      <a:pPr algn="ctr">
                        <a:spcAft>
                          <a:spcPts val="0"/>
                        </a:spcAft>
                        <a:defRPr/>
                      </a:pPr>
                      <a:r>
                        <a:rPr lang="ru-RU" sz="1800">
                          <a:latin typeface="Times New Roman"/>
                          <a:ea typeface="Times New Roman"/>
                        </a:rPr>
                        <a:t>Тульская обл. </a:t>
                      </a:r>
                      <a:br>
                        <a:rPr lang="ru-RU" sz="1800">
                          <a:latin typeface="Times New Roman"/>
                          <a:ea typeface="Times New Roman"/>
                        </a:rPr>
                      </a:br>
                      <a:r>
                        <a:rPr lang="ru-RU" sz="1800">
                          <a:latin typeface="Times New Roman"/>
                          <a:ea typeface="Times New Roman"/>
                        </a:rPr>
                        <a:t>г. Узловая, </a:t>
                      </a:r>
                      <a:br>
                        <a:rPr lang="ru-RU" sz="1800">
                          <a:latin typeface="Times New Roman"/>
                          <a:ea typeface="Times New Roman"/>
                        </a:rPr>
                      </a:br>
                      <a:r>
                        <a:rPr lang="ru-RU" sz="1800">
                          <a:latin typeface="Times New Roman"/>
                          <a:ea typeface="Times New Roman"/>
                        </a:rPr>
                        <a:t>ул. К. Маркса, д. 8</a:t>
                      </a:r>
                      <a:endParaRPr/>
                    </a:p>
                  </a:txBody>
                  <a:tcPr marL="68580" marR="68580" marT="0" marB="0"/>
                </a:tc>
                <a:tc>
                  <a:txBody>
                    <a:bodyPr/>
                    <a:p>
                      <a:pPr algn="ctr">
                        <a:spcAft>
                          <a:spcPts val="0"/>
                        </a:spcAft>
                        <a:defRPr/>
                      </a:pPr>
                      <a:endParaRPr lang="ru-RU" sz="1800"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defRPr/>
                      </a:pPr>
                      <a:r>
                        <a:rPr lang="ru-RU" sz="1800">
                          <a:latin typeface="Times New Roman"/>
                          <a:ea typeface="Times New Roman"/>
                        </a:rPr>
                        <a:t>79</a:t>
                      </a:r>
                      <a:endParaRPr lang="ru-RU" sz="18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p>
                      <a:pPr algn="ctr">
                        <a:spcAft>
                          <a:spcPts val="0"/>
                        </a:spcAft>
                        <a:defRPr/>
                      </a:pPr>
                      <a:endParaRPr lang="ru-RU" sz="1800"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defRPr/>
                      </a:pPr>
                      <a:r>
                        <a:rPr lang="ru-RU" sz="1800">
                          <a:latin typeface="Times New Roman"/>
                          <a:ea typeface="Times New Roman"/>
                        </a:rPr>
                        <a:t>381</a:t>
                      </a:r>
                      <a:endParaRPr/>
                    </a:p>
                  </a:txBody>
                  <a:tcPr marL="68580" marR="68580" marT="0" marB="0"/>
                </a:tc>
              </a:tr>
              <a:tr h="2341025">
                <a:tc>
                  <a:txBody>
                    <a:bodyPr/>
                    <a:p>
                      <a:pPr marL="0" marR="0" indent="0" algn="ctr" defTabSz="914400">
                        <a:lnSpc>
                          <a:spcPct val="3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800">
                          <a:latin typeface="Times New Roman"/>
                          <a:ea typeface="Times New Roman"/>
                        </a:rPr>
                        <a:t>Узловая</a:t>
                      </a:r>
                      <a:endParaRPr/>
                    </a:p>
                    <a:p>
                      <a:pPr algn="ctr">
                        <a:lnSpc>
                          <a:spcPct val="300000"/>
                        </a:lnSpc>
                        <a:spcAft>
                          <a:spcPts val="0"/>
                        </a:spcAft>
                        <a:defRPr/>
                      </a:pPr>
                      <a:endParaRPr lang="ru-RU" sz="18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p>
                      <a:pPr algn="ctr">
                        <a:spcAft>
                          <a:spcPts val="0"/>
                        </a:spcAft>
                        <a:tabLst>
                          <a:tab pos="1171575" algn="l"/>
                        </a:tabLst>
                        <a:defRPr/>
                      </a:pPr>
                      <a:r>
                        <a:rPr lang="ru-RU" sz="1800">
                          <a:latin typeface="Times New Roman"/>
                          <a:ea typeface="Times New Roman"/>
                        </a:rPr>
                        <a:t>Государственное</a:t>
                      </a:r>
                      <a:r>
                        <a:rPr lang="ru-RU" sz="1800">
                          <a:latin typeface="Times New Roman"/>
                          <a:ea typeface="Times New Roman"/>
                        </a:rPr>
                        <a:t> профессиональное образовательное учреждение Тульской области «Техникум железнодорожного транспорта им. Б.Ф. Сафонова»</a:t>
                      </a:r>
                      <a:endParaRPr lang="ru-RU" sz="18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p>
                      <a:pPr algn="ctr">
                        <a:spcAft>
                          <a:spcPts val="0"/>
                        </a:spcAft>
                        <a:defRPr/>
                      </a:pPr>
                      <a:r>
                        <a:rPr lang="ru-RU" sz="1800">
                          <a:latin typeface="Times New Roman"/>
                          <a:ea typeface="Times New Roman"/>
                        </a:rPr>
                        <a:t>1</a:t>
                      </a:r>
                      <a:r>
                        <a:rPr lang="ru-RU" sz="1800">
                          <a:latin typeface="Times New Roman"/>
                          <a:ea typeface="Times New Roman"/>
                        </a:rPr>
                        <a:t>301603, </a:t>
                      </a:r>
                      <a:endParaRPr/>
                    </a:p>
                    <a:p>
                      <a:pPr algn="ctr">
                        <a:spcAft>
                          <a:spcPts val="0"/>
                        </a:spcAft>
                        <a:defRPr/>
                      </a:pPr>
                      <a:r>
                        <a:rPr lang="ru-RU" sz="1800">
                          <a:latin typeface="Times New Roman"/>
                          <a:ea typeface="Times New Roman"/>
                        </a:rPr>
                        <a:t>Тульская обл. </a:t>
                      </a:r>
                      <a:br>
                        <a:rPr lang="ru-RU" sz="1800">
                          <a:latin typeface="Times New Roman"/>
                          <a:ea typeface="Times New Roman"/>
                        </a:rPr>
                      </a:br>
                      <a:r>
                        <a:rPr lang="ru-RU" sz="1800">
                          <a:latin typeface="Times New Roman"/>
                          <a:ea typeface="Times New Roman"/>
                        </a:rPr>
                        <a:t>г. Узловая, </a:t>
                      </a:r>
                      <a:endParaRPr/>
                    </a:p>
                    <a:p>
                      <a:pPr algn="ctr">
                        <a:spcAft>
                          <a:spcPts val="0"/>
                        </a:spcAft>
                        <a:defRPr/>
                      </a:pPr>
                      <a:r>
                        <a:rPr lang="ru-RU" sz="1800" u="sng">
                          <a:latin typeface="Times New Roman"/>
                          <a:ea typeface="Times New Roman"/>
                        </a:rPr>
                        <a:t>ул. Седова</a:t>
                      </a:r>
                      <a:r>
                        <a:rPr lang="ru-RU" sz="1800" u="sng">
                          <a:latin typeface="Times New Roman"/>
                          <a:ea typeface="Times New Roman"/>
                        </a:rPr>
                        <a:t>, д. 1</a:t>
                      </a:r>
                      <a:endParaRPr/>
                    </a:p>
                    <a:p>
                      <a:pPr algn="ctr">
                        <a:spcAft>
                          <a:spcPts val="0"/>
                        </a:spcAft>
                        <a:defRPr/>
                      </a:pPr>
                      <a:r>
                        <a:rPr lang="ru-RU" sz="1800">
                          <a:latin typeface="Times New Roman"/>
                          <a:ea typeface="Times New Roman"/>
                        </a:rPr>
                        <a:t>300034, </a:t>
                      </a:r>
                      <a:r>
                        <a:rPr lang="ru-RU" sz="1800">
                          <a:latin typeface="Times New Roman"/>
                          <a:ea typeface="Times New Roman"/>
                        </a:rPr>
                        <a:t>Тульская область,</a:t>
                      </a:r>
                      <a:r>
                        <a:rPr lang="ru-RU" sz="1800">
                          <a:latin typeface="Times New Roman"/>
                          <a:ea typeface="Times New Roman"/>
                        </a:rPr>
                        <a:t> г. Тула, ул. Демонстрации, д. 52</a:t>
                      </a:r>
                      <a:endParaRPr lang="ru-RU" sz="18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p>
                      <a:pPr algn="ctr">
                        <a:spcAft>
                          <a:spcPts val="0"/>
                        </a:spcAft>
                        <a:defRPr/>
                      </a:pPr>
                      <a:endParaRPr lang="ru-RU" sz="1800"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defRPr/>
                      </a:pPr>
                      <a:r>
                        <a:rPr lang="ru-RU" sz="1800">
                          <a:latin typeface="Times New Roman"/>
                          <a:ea typeface="Times New Roman"/>
                        </a:rPr>
                        <a:t>330</a:t>
                      </a:r>
                      <a:endParaRPr lang="ru-RU" sz="18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p>
                      <a:pPr algn="ctr">
                        <a:spcAft>
                          <a:spcPts val="0"/>
                        </a:spcAft>
                        <a:defRPr/>
                      </a:pPr>
                      <a:r>
                        <a:rPr lang="ru-RU" sz="1800">
                          <a:latin typeface="Times New Roman"/>
                          <a:ea typeface="Times New Roman"/>
                        </a:rPr>
                        <a:t>_</a:t>
                      </a:r>
                      <a:endParaRPr/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10" name="Прямоугольник 9"/>
          <p:cNvSpPr/>
          <p:nvPr/>
        </p:nvSpPr>
        <p:spPr bwMode="auto">
          <a:xfrm>
            <a:off x="541129" y="6487540"/>
            <a:ext cx="8212346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1200" u="sng">
                <a:latin typeface="Times New Roman"/>
                <a:cs typeface="Times New Roman"/>
              </a:rPr>
              <a:t>Источник</a:t>
            </a:r>
            <a:r>
              <a:rPr lang="ru-RU" sz="1200">
                <a:latin typeface="Times New Roman"/>
                <a:cs typeface="Times New Roman"/>
              </a:rPr>
              <a:t>: письмо ФГБОУ ВО </a:t>
            </a:r>
            <a:r>
              <a:rPr lang="ru-RU" sz="1200">
                <a:latin typeface="Times New Roman"/>
                <a:cs typeface="Times New Roman"/>
              </a:rPr>
              <a:t>ПГУПС</a:t>
            </a:r>
            <a:endParaRPr lang="ru-RU" sz="120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731520" y="325970"/>
            <a:ext cx="10728960" cy="497024"/>
          </a:xfrm>
        </p:spPr>
        <p:txBody>
          <a:bodyPr>
            <a:noAutofit/>
          </a:bodyPr>
          <a:lstStyle/>
          <a:p>
            <a:pPr algn="ctr">
              <a:defRPr/>
            </a:pPr>
            <a:r>
              <a:rPr lang="ru-RU" sz="2400">
                <a:latin typeface="Times New Roman"/>
                <a:cs typeface="Times New Roman"/>
              </a:rPr>
              <a:t>Перечень филиалов ФГП ВО ЖДТ России</a:t>
            </a:r>
            <a:endParaRPr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464929" y="6487540"/>
            <a:ext cx="8212346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1200" u="sng">
                <a:latin typeface="Times New Roman"/>
                <a:cs typeface="Times New Roman"/>
              </a:rPr>
              <a:t>Источник</a:t>
            </a:r>
            <a:r>
              <a:rPr lang="ru-RU" sz="1200">
                <a:latin typeface="Times New Roman"/>
                <a:cs typeface="Times New Roman"/>
              </a:rPr>
              <a:t>: </a:t>
            </a:r>
            <a:r>
              <a:rPr lang="ru-RU" sz="1200">
                <a:latin typeface="Times New Roman"/>
                <a:ea typeface="Calibri"/>
                <a:cs typeface="Times New Roman"/>
              </a:rPr>
              <a:t>по представленным данным Московской железной дороги</a:t>
            </a:r>
            <a:r>
              <a:rPr lang="ru-RU" sz="1200">
                <a:latin typeface="Times New Roman"/>
                <a:cs typeface="Times New Roman"/>
              </a:rPr>
              <a:t> ОАО «РЖД»</a:t>
            </a:r>
            <a:endParaRPr lang="ru-RU" sz="1200"/>
          </a:p>
        </p:txBody>
      </p:sp>
      <p:graphicFrame>
        <p:nvGraphicFramePr>
          <p:cNvPr id="5" name="Таблица 4"/>
          <p:cNvGraphicFramePr>
            <a:graphicFrameLocks xmlns:a="http://schemas.openxmlformats.org/drawingml/2006/main" noGrp="1"/>
          </p:cNvGraphicFramePr>
          <p:nvPr/>
        </p:nvGraphicFramePr>
        <p:xfrm>
          <a:off x="438149" y="854014"/>
          <a:ext cx="11363324" cy="1467485"/>
        </p:xfrm>
        <a:graphic>
          <a:graphicData uri="http://schemas.openxmlformats.org/drawingml/2006/table">
            <a:tbl>
              <a:tblPr firstRow="1" firstCol="0" lastRow="0" lastCol="0" bandRow="1" bandCol="0">
                <a:tableStyleId>{5C22544A-7EE6-4342-B048-85BDC9FD1C3A}</a:tableStyleId>
              </a:tblPr>
              <a:tblGrid>
                <a:gridCol w="4080290"/>
                <a:gridCol w="3641517"/>
                <a:gridCol w="3641517"/>
              </a:tblGrid>
              <a:tr h="431321">
                <a:tc>
                  <a:txBody>
                    <a:bodyPr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defRPr/>
                      </a:pPr>
                      <a:r>
                        <a:rPr lang="ru-RU" sz="1800" b="1">
                          <a:latin typeface="Times New Roman"/>
                          <a:ea typeface="Calibri"/>
                          <a:cs typeface="Times New Roman"/>
                        </a:rPr>
                        <a:t>Наименование филиала</a:t>
                      </a:r>
                      <a:endParaRPr lang="ru-RU" sz="18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defRPr/>
                      </a:pPr>
                      <a:r>
                        <a:rPr lang="ru-RU" sz="1800" b="1">
                          <a:latin typeface="Times New Roman"/>
                          <a:ea typeface="Calibri"/>
                          <a:cs typeface="Times New Roman"/>
                        </a:rPr>
                        <a:t>Местонахождения филиала</a:t>
                      </a:r>
                      <a:endParaRPr lang="ru-RU" sz="18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defRPr/>
                      </a:pPr>
                      <a:r>
                        <a:rPr lang="ru-RU" sz="1800" b="1">
                          <a:latin typeface="Times New Roman"/>
                          <a:ea typeface="Calibri"/>
                          <a:cs typeface="Times New Roman"/>
                        </a:rPr>
                        <a:t>Численность сотрудников филиала</a:t>
                      </a:r>
                      <a:endParaRPr lang="ru-RU" sz="18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31321">
                <a:tc>
                  <a:txBody>
                    <a:bodyPr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defRPr/>
                      </a:pPr>
                      <a:r>
                        <a:rPr lang="ru-RU" sz="1800">
                          <a:latin typeface="Times New Roman"/>
                          <a:ea typeface="Calibri"/>
                          <a:cs typeface="Times New Roman"/>
                        </a:rPr>
                        <a:t>Тульский отряд - структурное подразделение филиала ФГП ВО ЖДТ России на Московской ЖД.</a:t>
                      </a:r>
                      <a:endParaRPr/>
                    </a:p>
                  </a:txBody>
                  <a:tcPr marL="68580" marR="68580" marT="0" marB="0"/>
                </a:tc>
                <a:tc>
                  <a:txBody>
                    <a:bodyPr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defRPr/>
                      </a:pPr>
                      <a:r>
                        <a:rPr lang="ru-RU" sz="1800">
                          <a:latin typeface="Times New Roman"/>
                          <a:ea typeface="Calibri"/>
                          <a:cs typeface="Times New Roman"/>
                        </a:rPr>
                        <a:t>340041, Тульская обл.,</a:t>
                      </a:r>
                      <a:r>
                        <a:rPr lang="ru-RU" sz="1800"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1800">
                          <a:latin typeface="Times New Roman"/>
                          <a:ea typeface="Calibri"/>
                          <a:cs typeface="Times New Roman"/>
                        </a:rPr>
                        <a:t>г. Тула, Центральный район, ул. Революции, д.5</a:t>
                      </a:r>
                      <a:endParaRPr/>
                    </a:p>
                  </a:txBody>
                  <a:tcPr marL="68580" marR="68580" marT="0" marB="0"/>
                </a:tc>
                <a:tc>
                  <a:txBody>
                    <a:bodyPr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defRPr/>
                      </a:pPr>
                      <a:r>
                        <a:rPr lang="ru-RU" sz="1800">
                          <a:latin typeface="Times New Roman"/>
                          <a:ea typeface="Calibri"/>
                          <a:cs typeface="Times New Roman"/>
                        </a:rPr>
                        <a:t>В границах</a:t>
                      </a:r>
                      <a:r>
                        <a:rPr lang="ru-RU" sz="1800"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endParaRPr/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defRPr/>
                      </a:pPr>
                      <a:r>
                        <a:rPr lang="ru-RU" sz="1800">
                          <a:latin typeface="Times New Roman"/>
                          <a:ea typeface="Calibri"/>
                          <a:cs typeface="Times New Roman"/>
                        </a:rPr>
                        <a:t>Тульской области</a:t>
                      </a:r>
                      <a:endParaRPr lang="ru-RU" sz="180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defRPr/>
                      </a:pPr>
                      <a:r>
                        <a:rPr lang="ru-RU" sz="1800">
                          <a:latin typeface="Times New Roman"/>
                          <a:ea typeface="Calibri"/>
                          <a:cs typeface="Times New Roman"/>
                        </a:rPr>
                        <a:t>328 </a:t>
                      </a:r>
                      <a:r>
                        <a:rPr lang="ru-RU" sz="1800">
                          <a:latin typeface="Times New Roman"/>
                          <a:ea typeface="Calibri"/>
                          <a:cs typeface="Times New Roman"/>
                        </a:rPr>
                        <a:t>сотрудников</a:t>
                      </a:r>
                      <a:endParaRPr/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731520" y="325970"/>
            <a:ext cx="10728960" cy="497024"/>
          </a:xfrm>
        </p:spPr>
        <p:txBody>
          <a:bodyPr>
            <a:normAutofit/>
          </a:bodyPr>
          <a:lstStyle/>
          <a:p>
            <a:pPr algn="ctr">
              <a:defRPr/>
            </a:pPr>
            <a:r>
              <a:rPr lang="ru-RU" sz="2800">
                <a:latin typeface="Times New Roman"/>
                <a:cs typeface="Times New Roman"/>
              </a:rPr>
              <a:t>Приложение 1. Перечень путей необщего пользования</a:t>
            </a:r>
            <a:endParaRPr/>
          </a:p>
        </p:txBody>
      </p:sp>
      <p:sp>
        <p:nvSpPr>
          <p:cNvPr id="7" name="TextBox 6"/>
          <p:cNvSpPr txBox="1"/>
          <p:nvPr/>
        </p:nvSpPr>
        <p:spPr bwMode="auto">
          <a:xfrm>
            <a:off x="411924" y="6398703"/>
            <a:ext cx="6096000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1200" u="sng">
                <a:latin typeface="Times New Roman"/>
                <a:cs typeface="Times New Roman"/>
              </a:rPr>
              <a:t>Источник</a:t>
            </a:r>
            <a:r>
              <a:rPr lang="ru-RU" sz="1200">
                <a:latin typeface="Times New Roman"/>
                <a:cs typeface="Times New Roman"/>
              </a:rPr>
              <a:t>: по данным субъекта</a:t>
            </a:r>
            <a:endParaRPr lang="ru-RU" sz="1200"/>
          </a:p>
        </p:txBody>
      </p:sp>
      <p:graphicFrame>
        <p:nvGraphicFramePr>
          <p:cNvPr id="6" name="Таблица 5"/>
          <p:cNvGraphicFramePr>
            <a:graphicFrameLocks xmlns:a="http://schemas.openxmlformats.org/drawingml/2006/main" noGrp="1"/>
          </p:cNvGraphicFramePr>
          <p:nvPr/>
        </p:nvGraphicFramePr>
        <p:xfrm>
          <a:off x="469126" y="1058495"/>
          <a:ext cx="11243143" cy="5263423"/>
        </p:xfrm>
        <a:graphic>
          <a:graphicData uri="http://schemas.openxmlformats.org/drawingml/2006/table">
            <a:tbl>
              <a:tblPr firstRow="0" firstCol="0" lastRow="0" lastCol="0" bandRow="0" bandCol="0">
                <a:tableStyleId>{5C22544A-7EE6-4342-B048-85BDC9FD1C3A}</a:tableStyleId>
              </a:tblPr>
              <a:tblGrid>
                <a:gridCol w="3083990"/>
                <a:gridCol w="5852042"/>
                <a:gridCol w="2307111"/>
              </a:tblGrid>
              <a:tr h="147122">
                <a:tc>
                  <a:txBody>
                    <a:bodyPr/>
                    <a:p>
                      <a:pPr algn="ctr">
                        <a:defRPr/>
                      </a:pPr>
                      <a:r>
                        <a:rPr lang="ru-RU" sz="1400" b="1" u="none" strike="noStrike"/>
                        <a:t>Станция примыкания</a:t>
                      </a:r>
                      <a:endParaRPr lang="ru-RU" sz="1400" b="1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1813" marR="1813" marT="1813" marB="0" anchor="ctr"/>
                </a:tc>
                <a:tc>
                  <a:txBody>
                    <a:bodyPr/>
                    <a:p>
                      <a:pPr algn="ctr">
                        <a:defRPr/>
                      </a:pPr>
                      <a:r>
                        <a:rPr lang="ru-RU" sz="1400" b="1" u="none" strike="noStrike"/>
                        <a:t>Наименование ПНП</a:t>
                      </a:r>
                      <a:endParaRPr lang="ru-RU" sz="1400" b="1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1813" marR="1813" marT="1813" marB="0" anchor="ctr"/>
                </a:tc>
                <a:tc>
                  <a:txBody>
                    <a:bodyPr/>
                    <a:p>
                      <a:pPr algn="ctr">
                        <a:defRPr/>
                      </a:pPr>
                      <a:r>
                        <a:rPr lang="ru-RU" sz="1400" b="1" u="none" strike="noStrike"/>
                        <a:t>Длина путей </a:t>
                      </a:r>
                      <a:r>
                        <a:rPr lang="ru-RU" sz="1400" b="1" u="none" strike="noStrike"/>
                        <a:t>полная,км</a:t>
                      </a:r>
                      <a:endParaRPr lang="ru-RU" sz="1400" b="1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1813" marR="1813" marT="1813" marB="0" anchor="ctr"/>
                </a:tc>
              </a:tr>
              <a:tr h="74175">
                <a:tc>
                  <a:txBody>
                    <a:bodyPr/>
                    <a:p>
                      <a:pPr marL="0" algn="ctr" defTabSz="914400">
                        <a:defRPr/>
                      </a:pPr>
                      <a:r>
                        <a:rPr lang="ru-RU" sz="1600" b="0">
                          <a:solidFill>
                            <a:schemeClr val="dk1"/>
                          </a:solidFill>
                          <a:latin typeface="Times New Roman"/>
                          <a:ea typeface="+mn-ea"/>
                          <a:cs typeface="Times New Roman"/>
                        </a:rPr>
                        <a:t>Алексин</a:t>
                      </a:r>
                      <a:endParaRPr/>
                    </a:p>
                  </a:txBody>
                  <a:tcPr marL="9525" marR="9525" marT="9525" marB="0" anchor="ctr"/>
                </a:tc>
                <a:tc>
                  <a:txBody>
                    <a:bodyPr/>
                    <a:p>
                      <a:pPr marL="0" algn="ctr" defTabSz="914400">
                        <a:defRPr/>
                      </a:pPr>
                      <a:r>
                        <a:rPr lang="ru-RU" sz="1600" b="0">
                          <a:solidFill>
                            <a:schemeClr val="dk1"/>
                          </a:solidFill>
                          <a:latin typeface="Times New Roman"/>
                          <a:ea typeface="+mn-ea"/>
                          <a:cs typeface="Times New Roman"/>
                        </a:rPr>
                        <a:t>АО</a:t>
                      </a:r>
                      <a:r>
                        <a:rPr lang="ru-RU" sz="1600" b="0">
                          <a:solidFill>
                            <a:schemeClr val="dk1"/>
                          </a:solidFill>
                          <a:latin typeface="Times New Roman"/>
                          <a:ea typeface="+mn-ea"/>
                          <a:cs typeface="Times New Roman"/>
                        </a:rPr>
                        <a:t> НПО «</a:t>
                      </a:r>
                      <a:r>
                        <a:rPr lang="ru-RU" sz="1600" b="0">
                          <a:solidFill>
                            <a:schemeClr val="dk1"/>
                          </a:solidFill>
                          <a:latin typeface="Times New Roman"/>
                          <a:ea typeface="+mn-ea"/>
                          <a:cs typeface="Times New Roman"/>
                        </a:rPr>
                        <a:t>Тяжпромарматура</a:t>
                      </a:r>
                      <a:r>
                        <a:rPr lang="ru-RU" sz="1600" b="0">
                          <a:solidFill>
                            <a:schemeClr val="dk1"/>
                          </a:solidFill>
                          <a:latin typeface="Times New Roman"/>
                          <a:ea typeface="+mn-ea"/>
                          <a:cs typeface="Times New Roman"/>
                        </a:rPr>
                        <a:t>»</a:t>
                      </a:r>
                      <a:endParaRPr lang="ru-RU" sz="1600" b="0">
                        <a:solidFill>
                          <a:schemeClr val="dk1"/>
                        </a:solidFill>
                        <a:latin typeface="Times New Roman"/>
                        <a:ea typeface="+mn-ea"/>
                        <a:cs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p>
                      <a:pPr marL="0" algn="ctr" defTabSz="914400">
                        <a:defRPr/>
                      </a:pPr>
                      <a:r>
                        <a:rPr lang="ru-RU" sz="1600" b="0">
                          <a:solidFill>
                            <a:schemeClr val="dk1"/>
                          </a:solidFill>
                          <a:latin typeface="Times New Roman"/>
                          <a:ea typeface="+mn-ea"/>
                          <a:cs typeface="Times New Roman"/>
                        </a:rPr>
                        <a:t>9,5205</a:t>
                      </a:r>
                      <a:endParaRPr/>
                    </a:p>
                  </a:txBody>
                  <a:tcPr marL="9525" marR="9525" marT="9525" marB="0" anchor="ctr"/>
                </a:tc>
              </a:tr>
              <a:tr h="74175">
                <a:tc>
                  <a:txBody>
                    <a:bodyPr/>
                    <a:p>
                      <a:pPr marL="0" algn="ctr" defTabSz="914400">
                        <a:defRPr/>
                      </a:pPr>
                      <a:r>
                        <a:rPr lang="ru-RU" sz="1600" b="0">
                          <a:solidFill>
                            <a:schemeClr val="dk1"/>
                          </a:solidFill>
                          <a:latin typeface="Times New Roman"/>
                          <a:ea typeface="+mn-ea"/>
                          <a:cs typeface="Times New Roman"/>
                        </a:rPr>
                        <a:t>Алексин</a:t>
                      </a:r>
                      <a:endParaRPr lang="ru-RU" sz="1600" b="0">
                        <a:solidFill>
                          <a:schemeClr val="dk1"/>
                        </a:solidFill>
                        <a:latin typeface="Times New Roman"/>
                        <a:ea typeface="+mn-ea"/>
                        <a:cs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p>
                      <a:pPr marL="0" algn="ctr" defTabSz="914400">
                        <a:defRPr/>
                      </a:pPr>
                      <a:r>
                        <a:rPr lang="ru-RU" sz="1600" b="0">
                          <a:solidFill>
                            <a:schemeClr val="dk1"/>
                          </a:solidFill>
                          <a:latin typeface="Times New Roman"/>
                          <a:ea typeface="+mn-ea"/>
                          <a:cs typeface="Times New Roman"/>
                        </a:rPr>
                        <a:t>ОАО «</a:t>
                      </a:r>
                      <a:r>
                        <a:rPr lang="ru-RU" sz="1600" b="0">
                          <a:solidFill>
                            <a:schemeClr val="dk1"/>
                          </a:solidFill>
                          <a:latin typeface="Times New Roman"/>
                          <a:ea typeface="+mn-ea"/>
                          <a:cs typeface="Times New Roman"/>
                        </a:rPr>
                        <a:t>Алексинстройконструкция</a:t>
                      </a:r>
                      <a:r>
                        <a:rPr lang="ru-RU" sz="1600" b="0">
                          <a:solidFill>
                            <a:schemeClr val="dk1"/>
                          </a:solidFill>
                          <a:latin typeface="Times New Roman"/>
                          <a:ea typeface="+mn-ea"/>
                          <a:cs typeface="Times New Roman"/>
                        </a:rPr>
                        <a:t>"</a:t>
                      </a:r>
                      <a:endParaRPr lang="ru-RU" sz="1600" b="0">
                        <a:solidFill>
                          <a:schemeClr val="dk1"/>
                        </a:solidFill>
                        <a:latin typeface="Times New Roman"/>
                        <a:ea typeface="+mn-ea"/>
                        <a:cs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p>
                      <a:pPr marL="0" algn="ctr" defTabSz="914400">
                        <a:defRPr/>
                      </a:pPr>
                      <a:r>
                        <a:rPr lang="ru-RU" sz="1600" b="0">
                          <a:solidFill>
                            <a:schemeClr val="dk1"/>
                          </a:solidFill>
                          <a:latin typeface="Times New Roman"/>
                          <a:ea typeface="+mn-ea"/>
                          <a:cs typeface="Times New Roman"/>
                        </a:rPr>
                        <a:t>0,98548</a:t>
                      </a:r>
                      <a:endParaRPr lang="ru-RU" sz="1600" b="0">
                        <a:solidFill>
                          <a:schemeClr val="dk1"/>
                        </a:solidFill>
                        <a:latin typeface="Times New Roman"/>
                        <a:ea typeface="+mn-ea"/>
                        <a:cs typeface="Times New Roman"/>
                      </a:endParaRPr>
                    </a:p>
                  </a:txBody>
                  <a:tcPr marL="9525" marR="9525" marT="9525" marB="0" anchor="ctr"/>
                </a:tc>
              </a:tr>
              <a:tr h="74175">
                <a:tc>
                  <a:txBody>
                    <a:bodyPr/>
                    <a:p>
                      <a:pPr marL="0" algn="ctr" defTabSz="914400">
                        <a:defRPr/>
                      </a:pPr>
                      <a:r>
                        <a:rPr lang="ru-RU" sz="1600" b="0">
                          <a:solidFill>
                            <a:schemeClr val="dk1"/>
                          </a:solidFill>
                          <a:latin typeface="Times New Roman"/>
                          <a:ea typeface="+mn-ea"/>
                          <a:cs typeface="Times New Roman"/>
                        </a:rPr>
                        <a:t>Берники</a:t>
                      </a:r>
                      <a:endParaRPr/>
                    </a:p>
                  </a:txBody>
                  <a:tcPr marL="9525" marR="9525" marT="9525" marB="0" anchor="ctr"/>
                </a:tc>
                <a:tc>
                  <a:txBody>
                    <a:bodyPr/>
                    <a:p>
                      <a:pPr marL="0" algn="ctr" defTabSz="914400">
                        <a:defRPr/>
                      </a:pPr>
                      <a:r>
                        <a:rPr lang="ru-RU" sz="1600" b="0">
                          <a:solidFill>
                            <a:schemeClr val="dk1"/>
                          </a:solidFill>
                          <a:latin typeface="Times New Roman"/>
                          <a:ea typeface="+mn-ea"/>
                          <a:cs typeface="Times New Roman"/>
                        </a:rPr>
                        <a:t>ООО "Восточные </a:t>
                      </a:r>
                      <a:r>
                        <a:rPr lang="ru-RU" sz="1600" b="0">
                          <a:solidFill>
                            <a:schemeClr val="dk1"/>
                          </a:solidFill>
                          <a:latin typeface="Times New Roman"/>
                          <a:ea typeface="+mn-ea"/>
                          <a:cs typeface="Times New Roman"/>
                        </a:rPr>
                        <a:t>Берники</a:t>
                      </a:r>
                      <a:r>
                        <a:rPr lang="ru-RU" sz="1600" b="0">
                          <a:solidFill>
                            <a:schemeClr val="dk1"/>
                          </a:solidFill>
                          <a:latin typeface="Times New Roman"/>
                          <a:ea typeface="+mn-ea"/>
                          <a:cs typeface="Times New Roman"/>
                        </a:rPr>
                        <a:t>"</a:t>
                      </a:r>
                      <a:endParaRPr/>
                    </a:p>
                  </a:txBody>
                  <a:tcPr marL="9525" marR="9525" marT="9525" marB="0" anchor="ctr"/>
                </a:tc>
                <a:tc>
                  <a:txBody>
                    <a:bodyPr/>
                    <a:p>
                      <a:pPr marL="0" algn="ctr" defTabSz="914400">
                        <a:defRPr/>
                      </a:pPr>
                      <a:r>
                        <a:rPr lang="ru-RU" sz="1600" b="0">
                          <a:solidFill>
                            <a:schemeClr val="dk1"/>
                          </a:solidFill>
                          <a:latin typeface="Times New Roman"/>
                          <a:ea typeface="+mn-ea"/>
                          <a:cs typeface="Times New Roman"/>
                        </a:rPr>
                        <a:t>0,1164</a:t>
                      </a:r>
                      <a:endParaRPr/>
                    </a:p>
                  </a:txBody>
                  <a:tcPr marL="9525" marR="9525" marT="9525" marB="0" anchor="ctr"/>
                </a:tc>
              </a:tr>
              <a:tr h="74175">
                <a:tc>
                  <a:txBody>
                    <a:bodyPr/>
                    <a:p>
                      <a:pPr marL="0" algn="ctr" defTabSz="914400">
                        <a:defRPr/>
                      </a:pPr>
                      <a:r>
                        <a:rPr lang="ru-RU" sz="1600" b="0">
                          <a:solidFill>
                            <a:schemeClr val="dk1"/>
                          </a:solidFill>
                          <a:latin typeface="Times New Roman"/>
                          <a:ea typeface="+mn-ea"/>
                          <a:cs typeface="Times New Roman"/>
                        </a:rPr>
                        <a:t>Бобрик-Донской</a:t>
                      </a:r>
                      <a:endParaRPr/>
                    </a:p>
                  </a:txBody>
                  <a:tcPr marL="9525" marR="9525" marT="9525" marB="0" anchor="ctr"/>
                </a:tc>
                <a:tc>
                  <a:txBody>
                    <a:bodyPr/>
                    <a:p>
                      <a:pPr marL="0" algn="ctr" defTabSz="914400">
                        <a:defRPr/>
                      </a:pPr>
                      <a:r>
                        <a:rPr lang="ru-RU" sz="1600" b="0">
                          <a:solidFill>
                            <a:schemeClr val="dk1"/>
                          </a:solidFill>
                          <a:latin typeface="Times New Roman"/>
                          <a:ea typeface="+mn-ea"/>
                          <a:cs typeface="Times New Roman"/>
                        </a:rPr>
                        <a:t>ООО </a:t>
                      </a:r>
                      <a:r>
                        <a:rPr lang="ru-RU" sz="1600" b="0">
                          <a:solidFill>
                            <a:schemeClr val="dk1"/>
                          </a:solidFill>
                          <a:latin typeface="Times New Roman"/>
                          <a:ea typeface="+mn-ea"/>
                          <a:cs typeface="Times New Roman"/>
                        </a:rPr>
                        <a:t>«Донская строительная компания"</a:t>
                      </a:r>
                      <a:endParaRPr lang="ru-RU" sz="1600" b="0">
                        <a:solidFill>
                          <a:schemeClr val="dk1"/>
                        </a:solidFill>
                        <a:latin typeface="Times New Roman"/>
                        <a:ea typeface="+mn-ea"/>
                        <a:cs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p>
                      <a:pPr marL="0" algn="ctr" defTabSz="914400">
                        <a:defRPr/>
                      </a:pPr>
                      <a:r>
                        <a:rPr lang="ru-RU" sz="1600" b="0">
                          <a:solidFill>
                            <a:schemeClr val="dk1"/>
                          </a:solidFill>
                          <a:latin typeface="Times New Roman"/>
                          <a:ea typeface="+mn-ea"/>
                          <a:cs typeface="Times New Roman"/>
                        </a:rPr>
                        <a:t>0,579</a:t>
                      </a:r>
                      <a:endParaRPr/>
                    </a:p>
                  </a:txBody>
                  <a:tcPr marL="9525" marR="9525" marT="9525" marB="0" anchor="ctr"/>
                </a:tc>
              </a:tr>
              <a:tr h="74175">
                <a:tc>
                  <a:txBody>
                    <a:bodyPr/>
                    <a:p>
                      <a:pPr marL="0" algn="ctr" defTabSz="914400">
                        <a:defRPr/>
                      </a:pPr>
                      <a:r>
                        <a:rPr lang="ru-RU" sz="1600" b="0">
                          <a:solidFill>
                            <a:schemeClr val="dk1"/>
                          </a:solidFill>
                          <a:latin typeface="Times New Roman"/>
                          <a:ea typeface="+mn-ea"/>
                          <a:cs typeface="Times New Roman"/>
                        </a:rPr>
                        <a:t>Бобрик-Донской</a:t>
                      </a:r>
                      <a:endParaRPr/>
                    </a:p>
                  </a:txBody>
                  <a:tcPr marL="9525" marR="9525" marT="9525" marB="0" anchor="ctr"/>
                </a:tc>
                <a:tc>
                  <a:txBody>
                    <a:bodyPr/>
                    <a:p>
                      <a:pPr marL="0" algn="ctr" defTabSz="914400">
                        <a:defRPr/>
                      </a:pPr>
                      <a:r>
                        <a:rPr lang="ru-RU" sz="1600" b="0">
                          <a:solidFill>
                            <a:schemeClr val="dk1"/>
                          </a:solidFill>
                          <a:latin typeface="Times New Roman"/>
                          <a:ea typeface="+mn-ea"/>
                          <a:cs typeface="Times New Roman"/>
                        </a:rPr>
                        <a:t>ООО ТПК "</a:t>
                      </a:r>
                      <a:r>
                        <a:rPr lang="ru-RU" sz="1600" b="0">
                          <a:solidFill>
                            <a:schemeClr val="dk1"/>
                          </a:solidFill>
                          <a:latin typeface="Times New Roman"/>
                          <a:ea typeface="+mn-ea"/>
                          <a:cs typeface="Times New Roman"/>
                        </a:rPr>
                        <a:t>Биофуд</a:t>
                      </a:r>
                      <a:r>
                        <a:rPr lang="ru-RU" sz="1600" b="0">
                          <a:solidFill>
                            <a:schemeClr val="dk1"/>
                          </a:solidFill>
                          <a:latin typeface="Times New Roman"/>
                          <a:ea typeface="+mn-ea"/>
                          <a:cs typeface="Times New Roman"/>
                        </a:rPr>
                        <a:t>"</a:t>
                      </a:r>
                      <a:endParaRPr/>
                    </a:p>
                  </a:txBody>
                  <a:tcPr marL="9525" marR="9525" marT="9525" marB="0" anchor="ctr"/>
                </a:tc>
                <a:tc>
                  <a:txBody>
                    <a:bodyPr/>
                    <a:p>
                      <a:pPr marL="0" algn="ctr" defTabSz="914400">
                        <a:defRPr/>
                      </a:pPr>
                      <a:r>
                        <a:rPr lang="ru-RU" sz="1600" b="0">
                          <a:solidFill>
                            <a:schemeClr val="dk1"/>
                          </a:solidFill>
                          <a:latin typeface="Times New Roman"/>
                          <a:ea typeface="+mn-ea"/>
                          <a:cs typeface="Times New Roman"/>
                        </a:rPr>
                        <a:t>0,286</a:t>
                      </a:r>
                      <a:endParaRPr/>
                    </a:p>
                  </a:txBody>
                  <a:tcPr marL="9525" marR="9525" marT="9525" marB="0" anchor="ctr"/>
                </a:tc>
              </a:tr>
              <a:tr h="74175">
                <a:tc>
                  <a:txBody>
                    <a:bodyPr/>
                    <a:p>
                      <a:pPr marL="0" algn="ctr" defTabSz="914400">
                        <a:defRPr/>
                      </a:pPr>
                      <a:r>
                        <a:rPr lang="ru-RU" sz="1600" b="0">
                          <a:solidFill>
                            <a:schemeClr val="dk1"/>
                          </a:solidFill>
                          <a:latin typeface="Times New Roman"/>
                          <a:ea typeface="+mn-ea"/>
                          <a:cs typeface="Times New Roman"/>
                        </a:rPr>
                        <a:t>Бобрик-Донской</a:t>
                      </a:r>
                      <a:endParaRPr/>
                    </a:p>
                  </a:txBody>
                  <a:tcPr marL="9525" marR="9525" marT="9525" marB="0" anchor="ctr"/>
                </a:tc>
                <a:tc>
                  <a:txBody>
                    <a:bodyPr/>
                    <a:p>
                      <a:pPr marL="0" algn="ctr" defTabSz="914400">
                        <a:defRPr/>
                      </a:pPr>
                      <a:r>
                        <a:rPr lang="ru-RU" sz="1600" b="0">
                          <a:solidFill>
                            <a:schemeClr val="dk1"/>
                          </a:solidFill>
                          <a:latin typeface="Times New Roman"/>
                          <a:ea typeface="+mn-ea"/>
                          <a:cs typeface="Times New Roman"/>
                        </a:rPr>
                        <a:t>Вагоноколёсные</a:t>
                      </a:r>
                      <a:r>
                        <a:rPr lang="ru-RU" sz="1600" b="0">
                          <a:solidFill>
                            <a:schemeClr val="dk1"/>
                          </a:solidFill>
                          <a:latin typeface="Times New Roman"/>
                          <a:ea typeface="+mn-ea"/>
                          <a:cs typeface="Times New Roman"/>
                        </a:rPr>
                        <a:t> мастерские (ВКМ) вагонного депо Узловая - </a:t>
                      </a:r>
                      <a:r>
                        <a:rPr lang="ru-RU" sz="1600" b="0">
                          <a:solidFill>
                            <a:schemeClr val="dk1"/>
                          </a:solidFill>
                          <a:latin typeface="Times New Roman"/>
                          <a:ea typeface="+mn-ea"/>
                          <a:cs typeface="Times New Roman"/>
                        </a:rPr>
                        <a:t>структурного </a:t>
                      </a:r>
                      <a:r>
                        <a:rPr lang="ru-RU" sz="1600" b="0">
                          <a:solidFill>
                            <a:schemeClr val="dk1"/>
                          </a:solidFill>
                          <a:latin typeface="Times New Roman"/>
                          <a:ea typeface="+mn-ea"/>
                          <a:cs typeface="Times New Roman"/>
                        </a:rPr>
                        <a:t>подразделения </a:t>
                      </a:r>
                      <a:r>
                        <a:rPr lang="ru-RU" sz="1600" b="0">
                          <a:solidFill>
                            <a:schemeClr val="dk1"/>
                          </a:solidFill>
                          <a:latin typeface="Times New Roman"/>
                          <a:ea typeface="+mn-ea"/>
                          <a:cs typeface="Times New Roman"/>
                        </a:rPr>
                        <a:t>ООО «Новая вагоноремонтная компания»</a:t>
                      </a:r>
                      <a:endParaRPr lang="ru-RU" sz="1600" b="0">
                        <a:solidFill>
                          <a:schemeClr val="dk1"/>
                        </a:solidFill>
                        <a:latin typeface="Times New Roman"/>
                        <a:ea typeface="+mn-ea"/>
                        <a:cs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p>
                      <a:pPr marL="0" algn="ctr" defTabSz="914400">
                        <a:defRPr/>
                      </a:pPr>
                      <a:r>
                        <a:rPr lang="ru-RU" sz="1600" b="0">
                          <a:solidFill>
                            <a:schemeClr val="dk1"/>
                          </a:solidFill>
                          <a:latin typeface="Times New Roman"/>
                          <a:ea typeface="+mn-ea"/>
                          <a:cs typeface="Times New Roman"/>
                        </a:rPr>
                        <a:t>1,069</a:t>
                      </a:r>
                      <a:endParaRPr/>
                    </a:p>
                  </a:txBody>
                  <a:tcPr marL="9525" marR="9525" marT="9525" marB="0" anchor="ctr"/>
                </a:tc>
              </a:tr>
              <a:tr h="74175">
                <a:tc>
                  <a:txBody>
                    <a:bodyPr/>
                    <a:p>
                      <a:pPr marL="0" algn="ctr" defTabSz="914400">
                        <a:defRPr/>
                      </a:pPr>
                      <a:r>
                        <a:rPr lang="ru-RU" sz="1600" b="0">
                          <a:solidFill>
                            <a:schemeClr val="dk1"/>
                          </a:solidFill>
                          <a:latin typeface="Times New Roman"/>
                          <a:ea typeface="+mn-ea"/>
                          <a:cs typeface="Times New Roman"/>
                        </a:rPr>
                        <a:t>Венев</a:t>
                      </a:r>
                      <a:endParaRPr/>
                    </a:p>
                  </a:txBody>
                  <a:tcPr marL="9525" marR="9525" marT="9525" marB="0" anchor="ctr"/>
                </a:tc>
                <a:tc>
                  <a:txBody>
                    <a:bodyPr/>
                    <a:p>
                      <a:pPr marL="0" algn="ctr" defTabSz="914400">
                        <a:defRPr/>
                      </a:pPr>
                      <a:r>
                        <a:rPr lang="ru-RU" sz="1600" b="0">
                          <a:solidFill>
                            <a:schemeClr val="dk1"/>
                          </a:solidFill>
                          <a:latin typeface="Times New Roman"/>
                          <a:ea typeface="+mn-ea"/>
                          <a:cs typeface="Times New Roman"/>
                        </a:rPr>
                        <a:t>ИП </a:t>
                      </a:r>
                      <a:r>
                        <a:rPr lang="ru-RU" sz="1600" b="0">
                          <a:solidFill>
                            <a:schemeClr val="dk1"/>
                          </a:solidFill>
                          <a:latin typeface="Times New Roman"/>
                          <a:ea typeface="+mn-ea"/>
                          <a:cs typeface="Times New Roman"/>
                        </a:rPr>
                        <a:t>Закарян</a:t>
                      </a:r>
                      <a:r>
                        <a:rPr lang="ru-RU" sz="1600" b="0">
                          <a:solidFill>
                            <a:schemeClr val="dk1"/>
                          </a:solidFill>
                          <a:latin typeface="Times New Roman"/>
                          <a:ea typeface="+mn-ea"/>
                          <a:cs typeface="Times New Roman"/>
                        </a:rPr>
                        <a:t> М.Д.</a:t>
                      </a:r>
                      <a:endParaRPr/>
                    </a:p>
                  </a:txBody>
                  <a:tcPr marL="9525" marR="9525" marT="9525" marB="0" anchor="ctr"/>
                </a:tc>
                <a:tc>
                  <a:txBody>
                    <a:bodyPr/>
                    <a:p>
                      <a:pPr marL="0" algn="ctr" defTabSz="914400">
                        <a:defRPr/>
                      </a:pPr>
                      <a:r>
                        <a:rPr lang="ru-RU" sz="1600" b="0">
                          <a:solidFill>
                            <a:schemeClr val="dk1"/>
                          </a:solidFill>
                          <a:latin typeface="Times New Roman"/>
                          <a:ea typeface="+mn-ea"/>
                          <a:cs typeface="Times New Roman"/>
                        </a:rPr>
                        <a:t>0,187</a:t>
                      </a:r>
                      <a:endParaRPr/>
                    </a:p>
                  </a:txBody>
                  <a:tcPr marL="9525" marR="9525" marT="9525" marB="0" anchor="ctr"/>
                </a:tc>
              </a:tr>
              <a:tr h="74175">
                <a:tc>
                  <a:txBody>
                    <a:bodyPr/>
                    <a:p>
                      <a:pPr marL="0" algn="ctr" defTabSz="914400">
                        <a:defRPr/>
                      </a:pPr>
                      <a:r>
                        <a:rPr lang="ru-RU" sz="1600" b="0">
                          <a:solidFill>
                            <a:schemeClr val="dk1"/>
                          </a:solidFill>
                          <a:latin typeface="Times New Roman"/>
                          <a:ea typeface="+mn-ea"/>
                          <a:cs typeface="Times New Roman"/>
                        </a:rPr>
                        <a:t>Вослебово</a:t>
                      </a:r>
                      <a:endParaRPr lang="ru-RU" sz="1600" b="0">
                        <a:solidFill>
                          <a:schemeClr val="dk1"/>
                        </a:solidFill>
                        <a:latin typeface="Times New Roman"/>
                        <a:ea typeface="+mn-ea"/>
                        <a:cs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p>
                      <a:pPr marL="0" algn="ctr" defTabSz="914400">
                        <a:defRPr/>
                      </a:pPr>
                      <a:r>
                        <a:rPr lang="ru-RU" sz="1600" b="0">
                          <a:solidFill>
                            <a:schemeClr val="dk1"/>
                          </a:solidFill>
                          <a:latin typeface="Times New Roman"/>
                          <a:ea typeface="+mn-ea"/>
                          <a:cs typeface="Times New Roman"/>
                        </a:rPr>
                        <a:t>Филиал ОАО «ОГК-6 «Рязанская</a:t>
                      </a:r>
                      <a:r>
                        <a:rPr lang="ru-RU" sz="1600" b="0">
                          <a:solidFill>
                            <a:schemeClr val="dk1"/>
                          </a:solidFill>
                          <a:latin typeface="Times New Roman"/>
                          <a:ea typeface="+mn-ea"/>
                          <a:cs typeface="Times New Roman"/>
                        </a:rPr>
                        <a:t> ГРЭС»</a:t>
                      </a:r>
                      <a:endParaRPr lang="ru-RU" sz="1600" b="0">
                        <a:solidFill>
                          <a:schemeClr val="dk1"/>
                        </a:solidFill>
                        <a:latin typeface="Times New Roman"/>
                        <a:ea typeface="+mn-ea"/>
                        <a:cs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p>
                      <a:pPr marL="0" algn="ctr" defTabSz="914400">
                        <a:defRPr/>
                      </a:pPr>
                      <a:r>
                        <a:rPr lang="ru-RU" sz="1600" b="0">
                          <a:solidFill>
                            <a:schemeClr val="dk1"/>
                          </a:solidFill>
                          <a:latin typeface="Times New Roman"/>
                          <a:ea typeface="+mn-ea"/>
                          <a:cs typeface="Times New Roman"/>
                        </a:rPr>
                        <a:t>72,944</a:t>
                      </a:r>
                      <a:endParaRPr lang="ru-RU" sz="1600" b="0">
                        <a:solidFill>
                          <a:schemeClr val="dk1"/>
                        </a:solidFill>
                        <a:latin typeface="Times New Roman"/>
                        <a:ea typeface="+mn-ea"/>
                        <a:cs typeface="Times New Roman"/>
                      </a:endParaRPr>
                    </a:p>
                  </a:txBody>
                  <a:tcPr marL="9525" marR="9525" marT="9525" marB="0" anchor="ctr"/>
                </a:tc>
              </a:tr>
              <a:tr h="74175">
                <a:tc>
                  <a:txBody>
                    <a:bodyPr/>
                    <a:p>
                      <a:pPr marL="0" algn="ctr" defTabSz="914400">
                        <a:defRPr/>
                      </a:pPr>
                      <a:r>
                        <a:rPr lang="ru-RU" sz="1600" b="0">
                          <a:solidFill>
                            <a:schemeClr val="dk1"/>
                          </a:solidFill>
                          <a:latin typeface="Times New Roman"/>
                          <a:ea typeface="+mn-ea"/>
                          <a:cs typeface="Times New Roman"/>
                        </a:rPr>
                        <a:t>Горбачево</a:t>
                      </a:r>
                      <a:r>
                        <a:rPr lang="ru-RU" sz="1600" b="0">
                          <a:solidFill>
                            <a:schemeClr val="dk1"/>
                          </a:solidFill>
                          <a:latin typeface="Times New Roman"/>
                          <a:ea typeface="+mn-ea"/>
                          <a:cs typeface="Times New Roman"/>
                        </a:rPr>
                        <a:t> </a:t>
                      </a:r>
                      <a:endParaRPr lang="ru-RU" sz="1600" b="0">
                        <a:solidFill>
                          <a:schemeClr val="dk1"/>
                        </a:solidFill>
                        <a:latin typeface="Times New Roman"/>
                        <a:ea typeface="+mn-ea"/>
                        <a:cs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p>
                      <a:pPr marL="0" algn="ctr" defTabSz="914400">
                        <a:defRPr/>
                      </a:pPr>
                      <a:r>
                        <a:rPr lang="ru-RU" sz="1600" b="0">
                          <a:solidFill>
                            <a:schemeClr val="dk1"/>
                          </a:solidFill>
                          <a:latin typeface="Times New Roman"/>
                          <a:ea typeface="+mn-ea"/>
                          <a:cs typeface="Times New Roman"/>
                        </a:rPr>
                        <a:t>ООО «Авангард </a:t>
                      </a:r>
                      <a:r>
                        <a:rPr lang="ru-RU" sz="1600" b="0">
                          <a:solidFill>
                            <a:schemeClr val="dk1"/>
                          </a:solidFill>
                          <a:latin typeface="Times New Roman"/>
                          <a:ea typeface="+mn-ea"/>
                          <a:cs typeface="Times New Roman"/>
                        </a:rPr>
                        <a:t>Агро</a:t>
                      </a:r>
                      <a:r>
                        <a:rPr lang="ru-RU" sz="1600" b="0">
                          <a:solidFill>
                            <a:schemeClr val="dk1"/>
                          </a:solidFill>
                          <a:latin typeface="Times New Roman"/>
                          <a:ea typeface="+mn-ea"/>
                          <a:cs typeface="Times New Roman"/>
                        </a:rPr>
                        <a:t> Тула»</a:t>
                      </a:r>
                      <a:endParaRPr lang="ru-RU" sz="1600" b="0">
                        <a:solidFill>
                          <a:schemeClr val="dk1"/>
                        </a:solidFill>
                        <a:latin typeface="Times New Roman"/>
                        <a:ea typeface="+mn-ea"/>
                        <a:cs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p>
                      <a:pPr marL="0" algn="ctr" defTabSz="914400">
                        <a:defRPr/>
                      </a:pPr>
                      <a:r>
                        <a:rPr lang="ru-RU" sz="1600" b="0">
                          <a:solidFill>
                            <a:schemeClr val="dk1"/>
                          </a:solidFill>
                          <a:latin typeface="Times New Roman"/>
                          <a:ea typeface="+mn-ea"/>
                          <a:cs typeface="Times New Roman"/>
                        </a:rPr>
                        <a:t>3,160</a:t>
                      </a:r>
                      <a:endParaRPr lang="ru-RU" sz="1600" b="0">
                        <a:solidFill>
                          <a:schemeClr val="dk1"/>
                        </a:solidFill>
                        <a:latin typeface="Times New Roman"/>
                        <a:ea typeface="+mn-ea"/>
                        <a:cs typeface="Times New Roman"/>
                      </a:endParaRPr>
                    </a:p>
                  </a:txBody>
                  <a:tcPr marL="9525" marR="9525" marT="9525" marB="0" anchor="ctr"/>
                </a:tc>
              </a:tr>
              <a:tr h="74175">
                <a:tc>
                  <a:txBody>
                    <a:bodyPr/>
                    <a:p>
                      <a:pPr marL="0" algn="ctr" defTabSz="914400">
                        <a:defRPr/>
                      </a:pPr>
                      <a:r>
                        <a:rPr lang="ru-RU" sz="1600" b="0">
                          <a:solidFill>
                            <a:schemeClr val="dk1"/>
                          </a:solidFill>
                          <a:latin typeface="Times New Roman"/>
                          <a:ea typeface="+mn-ea"/>
                          <a:cs typeface="Times New Roman"/>
                        </a:rPr>
                        <a:t>Горбачево</a:t>
                      </a:r>
                      <a:r>
                        <a:rPr lang="ru-RU" sz="1600" b="0">
                          <a:solidFill>
                            <a:schemeClr val="dk1"/>
                          </a:solidFill>
                          <a:latin typeface="Times New Roman"/>
                          <a:ea typeface="+mn-ea"/>
                          <a:cs typeface="Times New Roman"/>
                        </a:rPr>
                        <a:t> </a:t>
                      </a:r>
                      <a:endParaRPr lang="ru-RU" sz="1600" b="0">
                        <a:solidFill>
                          <a:schemeClr val="dk1"/>
                        </a:solidFill>
                        <a:latin typeface="Times New Roman"/>
                        <a:ea typeface="+mn-ea"/>
                        <a:cs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p>
                      <a:pPr marL="0" algn="ctr" defTabSz="914400">
                        <a:defRPr/>
                      </a:pPr>
                      <a:r>
                        <a:rPr lang="ru-RU" sz="1600" b="0">
                          <a:solidFill>
                            <a:schemeClr val="dk1"/>
                          </a:solidFill>
                          <a:latin typeface="Times New Roman"/>
                          <a:ea typeface="+mn-ea"/>
                          <a:cs typeface="Times New Roman"/>
                        </a:rPr>
                        <a:t>АО «Дорожное эксплуатационное предприятие</a:t>
                      </a:r>
                      <a:r>
                        <a:rPr lang="ru-RU" sz="1600" b="0">
                          <a:solidFill>
                            <a:schemeClr val="dk1"/>
                          </a:solidFill>
                          <a:latin typeface="Times New Roman"/>
                          <a:ea typeface="+mn-ea"/>
                          <a:cs typeface="Times New Roman"/>
                        </a:rPr>
                        <a:t> № 91»</a:t>
                      </a:r>
                      <a:endParaRPr lang="ru-RU" sz="1600" b="0">
                        <a:solidFill>
                          <a:schemeClr val="dk1"/>
                        </a:solidFill>
                        <a:latin typeface="Times New Roman"/>
                        <a:ea typeface="+mn-ea"/>
                        <a:cs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p>
                      <a:pPr marL="0" algn="ctr" defTabSz="914400">
                        <a:defRPr/>
                      </a:pPr>
                      <a:r>
                        <a:rPr lang="ru-RU" sz="1600" b="0">
                          <a:solidFill>
                            <a:schemeClr val="dk1"/>
                          </a:solidFill>
                          <a:latin typeface="Times New Roman"/>
                          <a:ea typeface="+mn-ea"/>
                          <a:cs typeface="Times New Roman"/>
                        </a:rPr>
                        <a:t>0,452</a:t>
                      </a:r>
                      <a:endParaRPr lang="ru-RU" sz="1600" b="0">
                        <a:solidFill>
                          <a:schemeClr val="dk1"/>
                        </a:solidFill>
                        <a:latin typeface="Times New Roman"/>
                        <a:ea typeface="+mn-ea"/>
                        <a:cs typeface="Times New Roman"/>
                      </a:endParaRPr>
                    </a:p>
                  </a:txBody>
                  <a:tcPr marL="9525" marR="9525" marT="9525" marB="0" anchor="ctr"/>
                </a:tc>
              </a:tr>
              <a:tr h="74175">
                <a:tc>
                  <a:txBody>
                    <a:bodyPr/>
                    <a:p>
                      <a:pPr algn="ctr">
                        <a:defRPr/>
                      </a:pPr>
                      <a:r>
                        <a:rPr lang="ru-RU" sz="1600" b="0">
                          <a:solidFill>
                            <a:schemeClr val="dk1"/>
                          </a:solidFill>
                          <a:latin typeface="Times New Roman"/>
                          <a:ea typeface="+mn-ea"/>
                          <a:cs typeface="Times New Roman"/>
                        </a:rPr>
                        <a:t>Дедилово</a:t>
                      </a:r>
                      <a:endParaRPr lang="ru-RU" sz="1600" b="0">
                        <a:solidFill>
                          <a:schemeClr val="dk1"/>
                        </a:solidFill>
                        <a:latin typeface="Times New Roman"/>
                        <a:ea typeface="+mn-ea"/>
                        <a:cs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p>
                      <a:pPr algn="ctr">
                        <a:defRPr/>
                      </a:pPr>
                      <a:r>
                        <a:rPr lang="ru-RU" sz="1600" b="0">
                          <a:solidFill>
                            <a:schemeClr val="dk1"/>
                          </a:solidFill>
                          <a:latin typeface="Times New Roman"/>
                          <a:ea typeface="+mn-ea"/>
                          <a:cs typeface="Times New Roman"/>
                        </a:rPr>
                        <a:t>Логистический</a:t>
                      </a:r>
                      <a:r>
                        <a:rPr lang="ru-RU" sz="1600" b="0">
                          <a:solidFill>
                            <a:schemeClr val="dk1"/>
                          </a:solidFill>
                          <a:latin typeface="Times New Roman"/>
                          <a:ea typeface="+mn-ea"/>
                          <a:cs typeface="Times New Roman"/>
                        </a:rPr>
                        <a:t> центр № 1</a:t>
                      </a:r>
                      <a:endParaRPr lang="ru-RU" sz="1600" b="0">
                        <a:solidFill>
                          <a:schemeClr val="dk1"/>
                        </a:solidFill>
                        <a:latin typeface="Times New Roman"/>
                        <a:ea typeface="+mn-ea"/>
                        <a:cs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p>
                      <a:pPr algn="ctr">
                        <a:defRPr/>
                      </a:pPr>
                      <a:r>
                        <a:rPr lang="ru-RU" sz="1600" b="0">
                          <a:solidFill>
                            <a:schemeClr val="dk1"/>
                          </a:solidFill>
                          <a:latin typeface="Times New Roman"/>
                          <a:ea typeface="+mn-ea"/>
                          <a:cs typeface="Times New Roman"/>
                        </a:rPr>
                        <a:t>1,225</a:t>
                      </a:r>
                      <a:endParaRPr lang="ru-RU" sz="1600" b="0">
                        <a:solidFill>
                          <a:schemeClr val="dk1"/>
                        </a:solidFill>
                        <a:latin typeface="Times New Roman"/>
                        <a:ea typeface="+mn-ea"/>
                        <a:cs typeface="Times New Roman"/>
                      </a:endParaRPr>
                    </a:p>
                  </a:txBody>
                  <a:tcPr marL="9525" marR="9525" marT="9525" marB="0" anchor="ctr"/>
                </a:tc>
              </a:tr>
              <a:tr h="74175">
                <a:tc>
                  <a:txBody>
                    <a:bodyPr/>
                    <a:p>
                      <a:pPr algn="ctr">
                        <a:defRPr/>
                      </a:pPr>
                      <a:r>
                        <a:rPr lang="ru-RU" sz="1600" b="0">
                          <a:solidFill>
                            <a:schemeClr val="dk1"/>
                          </a:solidFill>
                          <a:latin typeface="Times New Roman"/>
                          <a:ea typeface="+mn-ea"/>
                          <a:cs typeface="Times New Roman"/>
                        </a:rPr>
                        <a:t>Дедилово</a:t>
                      </a:r>
                      <a:endParaRPr lang="ru-RU" sz="1600" b="0">
                        <a:solidFill>
                          <a:schemeClr val="dk1"/>
                        </a:solidFill>
                        <a:latin typeface="Times New Roman"/>
                        <a:ea typeface="+mn-ea"/>
                        <a:cs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p>
                      <a:pPr algn="ctr">
                        <a:defRPr/>
                      </a:pPr>
                      <a:r>
                        <a:rPr lang="ru-RU" sz="1600" b="0">
                          <a:solidFill>
                            <a:schemeClr val="dk1"/>
                          </a:solidFill>
                          <a:latin typeface="Times New Roman"/>
                          <a:ea typeface="+mn-ea"/>
                          <a:cs typeface="Times New Roman"/>
                        </a:rPr>
                        <a:t>ООО «</a:t>
                      </a:r>
                      <a:r>
                        <a:rPr lang="ru-RU" sz="1600" b="0">
                          <a:solidFill>
                            <a:schemeClr val="dk1"/>
                          </a:solidFill>
                          <a:latin typeface="Times New Roman"/>
                          <a:ea typeface="+mn-ea"/>
                          <a:cs typeface="Times New Roman"/>
                        </a:rPr>
                        <a:t>Техресурс</a:t>
                      </a:r>
                      <a:r>
                        <a:rPr lang="ru-RU" sz="1600" b="0">
                          <a:solidFill>
                            <a:schemeClr val="dk1"/>
                          </a:solidFill>
                          <a:latin typeface="Times New Roman"/>
                          <a:ea typeface="+mn-ea"/>
                          <a:cs typeface="Times New Roman"/>
                        </a:rPr>
                        <a:t>»</a:t>
                      </a:r>
                      <a:endParaRPr lang="ru-RU" sz="1600" b="0">
                        <a:solidFill>
                          <a:schemeClr val="dk1"/>
                        </a:solidFill>
                        <a:latin typeface="Times New Roman"/>
                        <a:ea typeface="+mn-ea"/>
                        <a:cs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p>
                      <a:pPr algn="ctr">
                        <a:defRPr/>
                      </a:pPr>
                      <a:r>
                        <a:rPr lang="ru-RU" sz="1600" b="0">
                          <a:solidFill>
                            <a:schemeClr val="dk1"/>
                          </a:solidFill>
                          <a:latin typeface="Times New Roman"/>
                          <a:ea typeface="+mn-ea"/>
                          <a:cs typeface="Times New Roman"/>
                        </a:rPr>
                        <a:t>1,678</a:t>
                      </a:r>
                      <a:endParaRPr lang="ru-RU" sz="1600" b="0">
                        <a:solidFill>
                          <a:schemeClr val="dk1"/>
                        </a:solidFill>
                        <a:latin typeface="Times New Roman"/>
                        <a:ea typeface="+mn-ea"/>
                        <a:cs typeface="Times New Roman"/>
                      </a:endParaRPr>
                    </a:p>
                  </a:txBody>
                  <a:tcPr marL="9525" marR="9525" marT="9525" marB="0" anchor="ctr"/>
                </a:tc>
              </a:tr>
              <a:tr h="74175">
                <a:tc>
                  <a:txBody>
                    <a:bodyPr/>
                    <a:p>
                      <a:pPr marL="0" algn="ctr" defTabSz="914400">
                        <a:defRPr/>
                      </a:pPr>
                      <a:r>
                        <a:rPr lang="ru-RU" sz="1600" b="0">
                          <a:solidFill>
                            <a:schemeClr val="dk1"/>
                          </a:solidFill>
                          <a:latin typeface="Times New Roman"/>
                          <a:ea typeface="+mn-ea"/>
                          <a:cs typeface="Times New Roman"/>
                        </a:rPr>
                        <a:t>Ефремов</a:t>
                      </a:r>
                      <a:endParaRPr/>
                    </a:p>
                  </a:txBody>
                  <a:tcPr marL="9525" marR="9525" marT="9525" marB="0" anchor="ctr"/>
                </a:tc>
                <a:tc>
                  <a:txBody>
                    <a:bodyPr/>
                    <a:p>
                      <a:pPr marL="0" algn="ctr" defTabSz="914400">
                        <a:defRPr/>
                      </a:pPr>
                      <a:r>
                        <a:rPr lang="ru-RU" sz="1600" b="0">
                          <a:solidFill>
                            <a:schemeClr val="dk1"/>
                          </a:solidFill>
                          <a:latin typeface="Times New Roman"/>
                          <a:ea typeface="+mn-ea"/>
                          <a:cs typeface="Times New Roman"/>
                        </a:rPr>
                        <a:t>ОАО "</a:t>
                      </a:r>
                      <a:r>
                        <a:rPr lang="ru-RU" sz="1600" b="0">
                          <a:solidFill>
                            <a:schemeClr val="dk1"/>
                          </a:solidFill>
                          <a:latin typeface="Times New Roman"/>
                          <a:ea typeface="+mn-ea"/>
                          <a:cs typeface="Times New Roman"/>
                        </a:rPr>
                        <a:t>Ефремовский</a:t>
                      </a:r>
                      <a:r>
                        <a:rPr lang="ru-RU" sz="1600" b="0">
                          <a:solidFill>
                            <a:schemeClr val="dk1"/>
                          </a:solidFill>
                          <a:latin typeface="Times New Roman"/>
                          <a:ea typeface="+mn-ea"/>
                          <a:cs typeface="Times New Roman"/>
                        </a:rPr>
                        <a:t>  завод синтетического  каучука"</a:t>
                      </a:r>
                      <a:endParaRPr/>
                    </a:p>
                  </a:txBody>
                  <a:tcPr marL="9525" marR="9525" marT="9525" marB="0" anchor="ctr"/>
                </a:tc>
                <a:tc>
                  <a:txBody>
                    <a:bodyPr/>
                    <a:p>
                      <a:pPr marL="0" algn="ctr" defTabSz="914400">
                        <a:defRPr/>
                      </a:pPr>
                      <a:r>
                        <a:rPr lang="ru-RU" sz="1600" b="0">
                          <a:solidFill>
                            <a:schemeClr val="dk1"/>
                          </a:solidFill>
                          <a:latin typeface="Times New Roman"/>
                          <a:ea typeface="+mn-ea"/>
                          <a:cs typeface="Times New Roman"/>
                        </a:rPr>
                        <a:t>15,9924</a:t>
                      </a:r>
                      <a:endParaRPr/>
                    </a:p>
                  </a:txBody>
                  <a:tcPr marL="9525" marR="9525" marT="9525" marB="0" anchor="ctr"/>
                </a:tc>
              </a:tr>
              <a:tr h="74175">
                <a:tc>
                  <a:txBody>
                    <a:bodyPr/>
                    <a:p>
                      <a:pPr marL="0" algn="ctr" defTabSz="914400">
                        <a:defRPr/>
                      </a:pPr>
                      <a:r>
                        <a:rPr lang="ru-RU" sz="1600" b="0">
                          <a:solidFill>
                            <a:schemeClr val="dk1"/>
                          </a:solidFill>
                          <a:latin typeface="Times New Roman"/>
                          <a:ea typeface="+mn-ea"/>
                          <a:cs typeface="Times New Roman"/>
                        </a:rPr>
                        <a:t>Ефремов</a:t>
                      </a:r>
                      <a:endParaRPr/>
                    </a:p>
                  </a:txBody>
                  <a:tcPr marL="9525" marR="9525" marT="9525" marB="0" anchor="ctr"/>
                </a:tc>
                <a:tc>
                  <a:txBody>
                    <a:bodyPr/>
                    <a:p>
                      <a:pPr marL="0" algn="ctr" defTabSz="914400">
                        <a:defRPr/>
                      </a:pPr>
                      <a:r>
                        <a:rPr lang="ru-RU" sz="1600" b="0">
                          <a:solidFill>
                            <a:schemeClr val="dk1"/>
                          </a:solidFill>
                          <a:latin typeface="Times New Roman"/>
                          <a:ea typeface="+mn-ea"/>
                          <a:cs typeface="Times New Roman"/>
                        </a:rPr>
                        <a:t>ООО «</a:t>
                      </a:r>
                      <a:r>
                        <a:rPr lang="ru-RU" sz="1600" b="0">
                          <a:solidFill>
                            <a:schemeClr val="dk1"/>
                          </a:solidFill>
                          <a:latin typeface="Times New Roman"/>
                          <a:ea typeface="+mn-ea"/>
                          <a:cs typeface="Times New Roman"/>
                        </a:rPr>
                        <a:t>Каргилл</a:t>
                      </a:r>
                      <a:r>
                        <a:rPr lang="ru-RU" sz="1600" b="0">
                          <a:solidFill>
                            <a:schemeClr val="dk1"/>
                          </a:solidFill>
                          <a:latin typeface="Times New Roman"/>
                          <a:ea typeface="+mn-ea"/>
                          <a:cs typeface="Times New Roman"/>
                        </a:rPr>
                        <a:t>»</a:t>
                      </a:r>
                      <a:endParaRPr/>
                    </a:p>
                  </a:txBody>
                  <a:tcPr marL="9525" marR="9525" marT="9525" marB="0" anchor="ctr"/>
                </a:tc>
                <a:tc>
                  <a:txBody>
                    <a:bodyPr/>
                    <a:p>
                      <a:pPr marL="0" algn="ctr" defTabSz="914400">
                        <a:defRPr/>
                      </a:pPr>
                      <a:r>
                        <a:rPr lang="ru-RU" sz="1600" b="0">
                          <a:solidFill>
                            <a:schemeClr val="dk1"/>
                          </a:solidFill>
                          <a:latin typeface="Times New Roman"/>
                          <a:ea typeface="+mn-ea"/>
                          <a:cs typeface="Times New Roman"/>
                        </a:rPr>
                        <a:t>18,4901</a:t>
                      </a:r>
                      <a:endParaRPr/>
                    </a:p>
                  </a:txBody>
                  <a:tcPr marL="9525" marR="9525" marT="9525" marB="0" anchor="ctr"/>
                </a:tc>
              </a:tr>
              <a:tr h="74175">
                <a:tc>
                  <a:txBody>
                    <a:bodyPr/>
                    <a:p>
                      <a:pPr marL="0" algn="ctr" defTabSz="914400">
                        <a:defRPr/>
                      </a:pPr>
                      <a:r>
                        <a:rPr lang="ru-RU" sz="1600" b="0">
                          <a:solidFill>
                            <a:schemeClr val="dk1"/>
                          </a:solidFill>
                          <a:latin typeface="Times New Roman"/>
                          <a:ea typeface="+mn-ea"/>
                          <a:cs typeface="Times New Roman"/>
                        </a:rPr>
                        <a:t>Ефремов </a:t>
                      </a:r>
                      <a:endParaRPr lang="ru-RU" sz="1600" b="0">
                        <a:solidFill>
                          <a:schemeClr val="dk1"/>
                        </a:solidFill>
                        <a:latin typeface="Times New Roman"/>
                        <a:ea typeface="+mn-ea"/>
                        <a:cs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p>
                      <a:pPr marL="0" algn="ctr" defTabSz="914400">
                        <a:defRPr/>
                      </a:pPr>
                      <a:r>
                        <a:rPr lang="ru-RU" sz="1600" b="0">
                          <a:solidFill>
                            <a:schemeClr val="dk1"/>
                          </a:solidFill>
                          <a:latin typeface="Times New Roman"/>
                          <a:ea typeface="+mn-ea"/>
                          <a:cs typeface="Times New Roman"/>
                        </a:rPr>
                        <a:t>ОАО «</a:t>
                      </a:r>
                      <a:r>
                        <a:rPr lang="ru-RU" sz="1600" b="0">
                          <a:solidFill>
                            <a:schemeClr val="dk1"/>
                          </a:solidFill>
                          <a:latin typeface="Times New Roman"/>
                          <a:ea typeface="+mn-ea"/>
                          <a:cs typeface="Times New Roman"/>
                        </a:rPr>
                        <a:t>Ефремовский</a:t>
                      </a:r>
                      <a:r>
                        <a:rPr lang="ru-RU" sz="1600" b="0">
                          <a:solidFill>
                            <a:schemeClr val="dk1"/>
                          </a:solidFill>
                          <a:latin typeface="Times New Roman"/>
                          <a:ea typeface="+mn-ea"/>
                          <a:cs typeface="Times New Roman"/>
                        </a:rPr>
                        <a:t> элеватор № 2»</a:t>
                      </a:r>
                      <a:endParaRPr lang="ru-RU" sz="1600" b="0">
                        <a:solidFill>
                          <a:schemeClr val="dk1"/>
                        </a:solidFill>
                        <a:latin typeface="Times New Roman"/>
                        <a:ea typeface="+mn-ea"/>
                        <a:cs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p>
                      <a:pPr marL="0" algn="ctr" defTabSz="914400">
                        <a:defRPr/>
                      </a:pPr>
                      <a:r>
                        <a:rPr lang="ru-RU" sz="1600" b="0">
                          <a:solidFill>
                            <a:schemeClr val="dk1"/>
                          </a:solidFill>
                          <a:latin typeface="Times New Roman"/>
                          <a:ea typeface="+mn-ea"/>
                          <a:cs typeface="Times New Roman"/>
                        </a:rPr>
                        <a:t>1,829</a:t>
                      </a:r>
                      <a:endParaRPr lang="ru-RU" sz="1600" b="0">
                        <a:solidFill>
                          <a:schemeClr val="dk1"/>
                        </a:solidFill>
                        <a:latin typeface="Times New Roman"/>
                        <a:ea typeface="+mn-ea"/>
                        <a:cs typeface="Times New Roman"/>
                      </a:endParaRPr>
                    </a:p>
                  </a:txBody>
                  <a:tcPr marL="9525" marR="9525" marT="9525" marB="0" anchor="ctr"/>
                </a:tc>
              </a:tr>
              <a:tr h="74175">
                <a:tc>
                  <a:txBody>
                    <a:bodyPr/>
                    <a:p>
                      <a:pPr marL="0" algn="ctr" defTabSz="914400">
                        <a:defRPr/>
                      </a:pPr>
                      <a:r>
                        <a:rPr lang="ru-RU" sz="1600" b="0">
                          <a:solidFill>
                            <a:schemeClr val="dk1"/>
                          </a:solidFill>
                          <a:latin typeface="Times New Roman"/>
                          <a:ea typeface="+mn-ea"/>
                          <a:cs typeface="Times New Roman"/>
                        </a:rPr>
                        <a:t>Ефремов </a:t>
                      </a:r>
                      <a:endParaRPr lang="ru-RU" sz="1600" b="0">
                        <a:solidFill>
                          <a:schemeClr val="dk1"/>
                        </a:solidFill>
                        <a:latin typeface="Times New Roman"/>
                        <a:ea typeface="+mn-ea"/>
                        <a:cs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p>
                      <a:pPr marL="0" algn="ctr" defTabSz="914400">
                        <a:defRPr/>
                      </a:pPr>
                      <a:r>
                        <a:rPr lang="ru-RU" sz="1600" b="0">
                          <a:solidFill>
                            <a:schemeClr val="dk1"/>
                          </a:solidFill>
                          <a:latin typeface="Times New Roman"/>
                          <a:ea typeface="+mn-ea"/>
                          <a:cs typeface="Times New Roman"/>
                        </a:rPr>
                        <a:t>ИП</a:t>
                      </a:r>
                      <a:r>
                        <a:rPr lang="ru-RU" sz="1600" b="0">
                          <a:solidFill>
                            <a:schemeClr val="dk1"/>
                          </a:solidFill>
                          <a:latin typeface="Times New Roman"/>
                          <a:ea typeface="+mn-ea"/>
                          <a:cs typeface="Times New Roman"/>
                        </a:rPr>
                        <a:t> Крюков В.Г.</a:t>
                      </a:r>
                      <a:endParaRPr lang="ru-RU" sz="1600" b="0">
                        <a:solidFill>
                          <a:schemeClr val="dk1"/>
                        </a:solidFill>
                        <a:latin typeface="Times New Roman"/>
                        <a:ea typeface="+mn-ea"/>
                        <a:cs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p>
                      <a:pPr marL="0" algn="ctr" defTabSz="914400">
                        <a:defRPr/>
                      </a:pPr>
                      <a:r>
                        <a:rPr lang="ru-RU" sz="1600" b="0">
                          <a:solidFill>
                            <a:schemeClr val="dk1"/>
                          </a:solidFill>
                          <a:latin typeface="Times New Roman"/>
                          <a:ea typeface="+mn-ea"/>
                          <a:cs typeface="Times New Roman"/>
                        </a:rPr>
                        <a:t>0,144</a:t>
                      </a:r>
                      <a:endParaRPr lang="ru-RU" sz="1600" b="0">
                        <a:solidFill>
                          <a:schemeClr val="dk1"/>
                        </a:solidFill>
                        <a:latin typeface="Times New Roman"/>
                        <a:ea typeface="+mn-ea"/>
                        <a:cs typeface="Times New Roman"/>
                      </a:endParaRPr>
                    </a:p>
                  </a:txBody>
                  <a:tcPr marL="9525" marR="9525" marT="9525" marB="0" anchor="ctr"/>
                </a:tc>
              </a:tr>
              <a:tr h="74175">
                <a:tc>
                  <a:txBody>
                    <a:bodyPr/>
                    <a:p>
                      <a:pPr marL="0" algn="ctr" defTabSz="914400">
                        <a:defRPr/>
                      </a:pPr>
                      <a:r>
                        <a:rPr lang="ru-RU" sz="1600" b="0">
                          <a:solidFill>
                            <a:schemeClr val="dk1"/>
                          </a:solidFill>
                          <a:latin typeface="Times New Roman"/>
                          <a:ea typeface="+mn-ea"/>
                          <a:cs typeface="Times New Roman"/>
                        </a:rPr>
                        <a:t>Жданка</a:t>
                      </a:r>
                      <a:endParaRPr lang="ru-RU" sz="1600" b="0">
                        <a:solidFill>
                          <a:schemeClr val="dk1"/>
                        </a:solidFill>
                        <a:latin typeface="Times New Roman"/>
                        <a:ea typeface="+mn-ea"/>
                        <a:cs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p>
                      <a:pPr marL="0" algn="ctr" defTabSz="914400">
                        <a:defRPr/>
                      </a:pPr>
                      <a:r>
                        <a:rPr lang="ru-RU" sz="1600" b="0">
                          <a:solidFill>
                            <a:schemeClr val="dk1"/>
                          </a:solidFill>
                          <a:latin typeface="Times New Roman"/>
                          <a:ea typeface="+mn-ea"/>
                          <a:cs typeface="Times New Roman"/>
                        </a:rPr>
                        <a:t>ООО ПСП "</a:t>
                      </a:r>
                      <a:r>
                        <a:rPr lang="ru-RU" sz="1600" b="0">
                          <a:solidFill>
                            <a:schemeClr val="dk1"/>
                          </a:solidFill>
                          <a:latin typeface="Times New Roman"/>
                          <a:ea typeface="+mn-ea"/>
                          <a:cs typeface="Times New Roman"/>
                        </a:rPr>
                        <a:t>Кимовскгазстрой</a:t>
                      </a:r>
                      <a:r>
                        <a:rPr lang="ru-RU" sz="1600" b="0">
                          <a:solidFill>
                            <a:schemeClr val="dk1"/>
                          </a:solidFill>
                          <a:latin typeface="Times New Roman"/>
                          <a:ea typeface="+mn-ea"/>
                          <a:cs typeface="Times New Roman"/>
                        </a:rPr>
                        <a:t>"</a:t>
                      </a:r>
                      <a:endParaRPr/>
                    </a:p>
                  </a:txBody>
                  <a:tcPr marL="9525" marR="9525" marT="9525" marB="0" anchor="ctr"/>
                </a:tc>
                <a:tc>
                  <a:txBody>
                    <a:bodyPr/>
                    <a:p>
                      <a:pPr marL="0" algn="ctr" defTabSz="914400">
                        <a:defRPr/>
                      </a:pPr>
                      <a:r>
                        <a:rPr lang="ru-RU" sz="1600" b="0">
                          <a:solidFill>
                            <a:schemeClr val="dk1"/>
                          </a:solidFill>
                          <a:latin typeface="Times New Roman"/>
                          <a:ea typeface="+mn-ea"/>
                          <a:cs typeface="Times New Roman"/>
                        </a:rPr>
                        <a:t>1,7422</a:t>
                      </a:r>
                      <a:endParaRPr/>
                    </a:p>
                  </a:txBody>
                  <a:tcPr marL="9525" marR="9525" marT="9525" marB="0" anchor="ctr"/>
                </a:tc>
              </a:tr>
              <a:tr h="74175">
                <a:tc>
                  <a:txBody>
                    <a:bodyPr/>
                    <a:p>
                      <a:pPr marL="0" algn="ctr" defTabSz="914400">
                        <a:defRPr/>
                      </a:pPr>
                      <a:r>
                        <a:rPr lang="ru-RU" sz="1600" b="0">
                          <a:solidFill>
                            <a:schemeClr val="dk1"/>
                          </a:solidFill>
                          <a:latin typeface="Times New Roman"/>
                          <a:ea typeface="+mn-ea"/>
                          <a:cs typeface="Times New Roman"/>
                        </a:rPr>
                        <a:t>Жданка</a:t>
                      </a:r>
                      <a:endParaRPr/>
                    </a:p>
                  </a:txBody>
                  <a:tcPr marL="9525" marR="9525" marT="9525" marB="0" anchor="ctr"/>
                </a:tc>
                <a:tc>
                  <a:txBody>
                    <a:bodyPr/>
                    <a:p>
                      <a:pPr marL="0" algn="ctr" defTabSz="914400">
                        <a:defRPr/>
                      </a:pPr>
                      <a:r>
                        <a:rPr lang="ru-RU" sz="1600" b="0">
                          <a:solidFill>
                            <a:schemeClr val="dk1"/>
                          </a:solidFill>
                          <a:latin typeface="Times New Roman"/>
                          <a:ea typeface="+mn-ea"/>
                          <a:cs typeface="Times New Roman"/>
                        </a:rPr>
                        <a:t>ООО "</a:t>
                      </a:r>
                      <a:r>
                        <a:rPr lang="ru-RU" sz="1600" b="0">
                          <a:solidFill>
                            <a:schemeClr val="dk1"/>
                          </a:solidFill>
                          <a:latin typeface="Times New Roman"/>
                          <a:ea typeface="+mn-ea"/>
                          <a:cs typeface="Times New Roman"/>
                        </a:rPr>
                        <a:t>Богородицкое</a:t>
                      </a:r>
                      <a:r>
                        <a:rPr lang="ru-RU" sz="1600" b="0">
                          <a:solidFill>
                            <a:schemeClr val="dk1"/>
                          </a:solidFill>
                          <a:latin typeface="Times New Roman"/>
                          <a:ea typeface="+mn-ea"/>
                          <a:cs typeface="Times New Roman"/>
                        </a:rPr>
                        <a:t> ХПП"</a:t>
                      </a:r>
                      <a:endParaRPr/>
                    </a:p>
                  </a:txBody>
                  <a:tcPr marL="9525" marR="9525" marT="9525" marB="0" anchor="ctr"/>
                </a:tc>
                <a:tc>
                  <a:txBody>
                    <a:bodyPr/>
                    <a:p>
                      <a:pPr marL="0" algn="ctr" defTabSz="914400">
                        <a:defRPr/>
                      </a:pPr>
                      <a:r>
                        <a:rPr lang="ru-RU" sz="1600" b="0">
                          <a:solidFill>
                            <a:schemeClr val="dk1"/>
                          </a:solidFill>
                          <a:latin typeface="Times New Roman"/>
                          <a:ea typeface="+mn-ea"/>
                          <a:cs typeface="Times New Roman"/>
                        </a:rPr>
                        <a:t>0,149</a:t>
                      </a:r>
                      <a:endParaRPr/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731520" y="325970"/>
            <a:ext cx="10728960" cy="497024"/>
          </a:xfrm>
        </p:spPr>
        <p:txBody>
          <a:bodyPr>
            <a:normAutofit/>
          </a:bodyPr>
          <a:lstStyle/>
          <a:p>
            <a:pPr algn="ctr">
              <a:defRPr/>
            </a:pPr>
            <a:r>
              <a:rPr lang="ru-RU" sz="2800">
                <a:latin typeface="Times New Roman"/>
                <a:cs typeface="Times New Roman"/>
              </a:rPr>
              <a:t>Приложение 1. Перечень путей необщего пользования</a:t>
            </a:r>
            <a:endParaRPr/>
          </a:p>
        </p:txBody>
      </p:sp>
      <p:sp>
        <p:nvSpPr>
          <p:cNvPr id="7" name="TextBox 6"/>
          <p:cNvSpPr txBox="1"/>
          <p:nvPr/>
        </p:nvSpPr>
        <p:spPr bwMode="auto">
          <a:xfrm>
            <a:off x="348313" y="6367940"/>
            <a:ext cx="6096000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1200" u="sng">
                <a:latin typeface="Times New Roman"/>
                <a:cs typeface="Times New Roman"/>
              </a:rPr>
              <a:t>Источник</a:t>
            </a:r>
            <a:r>
              <a:rPr lang="ru-RU" sz="1200">
                <a:latin typeface="Times New Roman"/>
                <a:cs typeface="Times New Roman"/>
              </a:rPr>
              <a:t>: по данным субъекта</a:t>
            </a:r>
            <a:endParaRPr/>
          </a:p>
        </p:txBody>
      </p:sp>
      <p:graphicFrame>
        <p:nvGraphicFramePr>
          <p:cNvPr id="6" name="Таблица 5"/>
          <p:cNvGraphicFramePr>
            <a:graphicFrameLocks xmlns:a="http://schemas.openxmlformats.org/drawingml/2006/main" noGrp="1"/>
          </p:cNvGraphicFramePr>
          <p:nvPr/>
        </p:nvGraphicFramePr>
        <p:xfrm>
          <a:off x="500933" y="1058495"/>
          <a:ext cx="11092068" cy="5263423"/>
        </p:xfrm>
        <a:graphic>
          <a:graphicData uri="http://schemas.openxmlformats.org/drawingml/2006/table">
            <a:tbl>
              <a:tblPr firstRow="0" firstCol="0" lastRow="0" lastCol="0" bandRow="0" bandCol="0">
                <a:tableStyleId>{5C22544A-7EE6-4342-B048-85BDC9FD1C3A}</a:tableStyleId>
              </a:tblPr>
              <a:tblGrid>
                <a:gridCol w="3042549"/>
                <a:gridCol w="5773409"/>
                <a:gridCol w="2276110"/>
              </a:tblGrid>
              <a:tr h="147122">
                <a:tc>
                  <a:txBody>
                    <a:bodyPr/>
                    <a:p>
                      <a:pPr algn="ctr">
                        <a:defRPr/>
                      </a:pPr>
                      <a:r>
                        <a:rPr lang="ru-RU" sz="1400" b="1" u="none" strike="noStrike"/>
                        <a:t>Станция примыкания</a:t>
                      </a:r>
                      <a:endParaRPr lang="ru-RU" sz="1400" b="1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1813" marR="1813" marT="1813" marB="0" anchor="ctr"/>
                </a:tc>
                <a:tc>
                  <a:txBody>
                    <a:bodyPr/>
                    <a:p>
                      <a:pPr algn="ctr">
                        <a:defRPr/>
                      </a:pPr>
                      <a:r>
                        <a:rPr lang="ru-RU" sz="1400" b="1" u="none" strike="noStrike"/>
                        <a:t>Наименование ПНП</a:t>
                      </a:r>
                      <a:endParaRPr lang="ru-RU" sz="1400" b="1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1813" marR="1813" marT="1813" marB="0" anchor="ctr"/>
                </a:tc>
                <a:tc>
                  <a:txBody>
                    <a:bodyPr/>
                    <a:p>
                      <a:pPr algn="ctr">
                        <a:defRPr/>
                      </a:pPr>
                      <a:r>
                        <a:rPr lang="ru-RU" sz="1400" b="1" u="none" strike="noStrike"/>
                        <a:t>Длина путей </a:t>
                      </a:r>
                      <a:r>
                        <a:rPr lang="ru-RU" sz="1400" b="1" u="none" strike="noStrike"/>
                        <a:t>полная,км</a:t>
                      </a:r>
                      <a:endParaRPr lang="ru-RU" sz="1400" b="1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1813" marR="1813" marT="1813" marB="0" anchor="ctr"/>
                </a:tc>
              </a:tr>
              <a:tr h="74175">
                <a:tc>
                  <a:txBody>
                    <a:bodyPr/>
                    <a:p>
                      <a:pPr marL="0" algn="ctr" defTabSz="914400">
                        <a:defRPr/>
                      </a:pPr>
                      <a:r>
                        <a:rPr lang="ru-RU" sz="1600" b="0">
                          <a:solidFill>
                            <a:schemeClr val="dk1"/>
                          </a:solidFill>
                          <a:latin typeface="Times New Roman"/>
                          <a:ea typeface="+mn-ea"/>
                          <a:cs typeface="Times New Roman"/>
                        </a:rPr>
                        <a:t>Ефремов</a:t>
                      </a:r>
                      <a:endParaRPr lang="ru-RU" sz="1600" b="0">
                        <a:solidFill>
                          <a:schemeClr val="dk1"/>
                        </a:solidFill>
                        <a:latin typeface="Times New Roman"/>
                        <a:ea typeface="+mn-ea"/>
                        <a:cs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p>
                      <a:pPr marL="0" algn="ctr" defTabSz="914400">
                        <a:defRPr/>
                      </a:pPr>
                      <a:r>
                        <a:rPr lang="ru-RU" sz="1600" b="0">
                          <a:solidFill>
                            <a:schemeClr val="dk1"/>
                          </a:solidFill>
                          <a:latin typeface="Times New Roman"/>
                          <a:ea typeface="+mn-ea"/>
                          <a:cs typeface="Times New Roman"/>
                        </a:rPr>
                        <a:t>ИП </a:t>
                      </a:r>
                      <a:r>
                        <a:rPr lang="ru-RU" sz="1600" b="0">
                          <a:solidFill>
                            <a:schemeClr val="dk1"/>
                          </a:solidFill>
                          <a:latin typeface="Times New Roman"/>
                          <a:ea typeface="+mn-ea"/>
                          <a:cs typeface="Times New Roman"/>
                        </a:rPr>
                        <a:t>Закарян</a:t>
                      </a:r>
                      <a:r>
                        <a:rPr lang="ru-RU" sz="1600" b="0">
                          <a:solidFill>
                            <a:schemeClr val="dk1"/>
                          </a:solidFill>
                          <a:latin typeface="Times New Roman"/>
                          <a:ea typeface="+mn-ea"/>
                          <a:cs typeface="Times New Roman"/>
                        </a:rPr>
                        <a:t> М.Д.</a:t>
                      </a:r>
                      <a:endParaRPr lang="ru-RU" sz="1600" b="0">
                        <a:solidFill>
                          <a:schemeClr val="dk1"/>
                        </a:solidFill>
                        <a:latin typeface="Times New Roman"/>
                        <a:ea typeface="+mn-ea"/>
                        <a:cs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p>
                      <a:pPr marL="0" algn="ctr" defTabSz="914400">
                        <a:defRPr/>
                      </a:pPr>
                      <a:r>
                        <a:rPr lang="ru-RU" sz="1600" b="0">
                          <a:solidFill>
                            <a:schemeClr val="dk1"/>
                          </a:solidFill>
                          <a:latin typeface="Times New Roman"/>
                          <a:ea typeface="+mn-ea"/>
                          <a:cs typeface="Times New Roman"/>
                        </a:rPr>
                        <a:t>0,392</a:t>
                      </a:r>
                      <a:endParaRPr lang="ru-RU" sz="1600" b="0">
                        <a:solidFill>
                          <a:schemeClr val="dk1"/>
                        </a:solidFill>
                        <a:latin typeface="Times New Roman"/>
                        <a:ea typeface="+mn-ea"/>
                        <a:cs typeface="Times New Roman"/>
                      </a:endParaRPr>
                    </a:p>
                  </a:txBody>
                  <a:tcPr marL="9525" marR="9525" marT="9525" marB="0" anchor="ctr"/>
                </a:tc>
              </a:tr>
              <a:tr h="74175">
                <a:tc>
                  <a:txBody>
                    <a:bodyPr/>
                    <a:p>
                      <a:pPr marL="0" algn="ctr" defTabSz="914400">
                        <a:defRPr/>
                      </a:pPr>
                      <a:r>
                        <a:rPr lang="ru-RU" sz="1600" b="0">
                          <a:solidFill>
                            <a:schemeClr val="dk1"/>
                          </a:solidFill>
                          <a:latin typeface="Times New Roman"/>
                          <a:ea typeface="+mn-ea"/>
                          <a:cs typeface="Times New Roman"/>
                        </a:rPr>
                        <a:t>Ефремов</a:t>
                      </a:r>
                      <a:endParaRPr lang="ru-RU" sz="1600" b="0">
                        <a:solidFill>
                          <a:schemeClr val="dk1"/>
                        </a:solidFill>
                        <a:latin typeface="Times New Roman"/>
                        <a:ea typeface="+mn-ea"/>
                        <a:cs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p>
                      <a:pPr marL="0" algn="ctr" defTabSz="914400">
                        <a:defRPr/>
                      </a:pPr>
                      <a:r>
                        <a:rPr lang="ru-RU" sz="1600" b="0">
                          <a:solidFill>
                            <a:schemeClr val="dk1"/>
                          </a:solidFill>
                          <a:latin typeface="Times New Roman"/>
                          <a:ea typeface="+mn-ea"/>
                          <a:cs typeface="Times New Roman"/>
                        </a:rPr>
                        <a:t>ИП Пожидаев С.В.</a:t>
                      </a:r>
                      <a:endParaRPr lang="ru-RU" sz="1600" b="0">
                        <a:solidFill>
                          <a:schemeClr val="dk1"/>
                        </a:solidFill>
                        <a:latin typeface="Times New Roman"/>
                        <a:ea typeface="+mn-ea"/>
                        <a:cs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p>
                      <a:pPr marL="0" algn="ctr" defTabSz="914400">
                        <a:defRPr/>
                      </a:pPr>
                      <a:r>
                        <a:rPr lang="ru-RU" sz="1600" b="0">
                          <a:solidFill>
                            <a:schemeClr val="dk1"/>
                          </a:solidFill>
                          <a:latin typeface="Times New Roman"/>
                          <a:ea typeface="+mn-ea"/>
                          <a:cs typeface="Times New Roman"/>
                        </a:rPr>
                        <a:t>0,153</a:t>
                      </a:r>
                      <a:endParaRPr lang="ru-RU" sz="1600" b="0">
                        <a:solidFill>
                          <a:schemeClr val="dk1"/>
                        </a:solidFill>
                        <a:latin typeface="Times New Roman"/>
                        <a:ea typeface="+mn-ea"/>
                        <a:cs typeface="Times New Roman"/>
                      </a:endParaRPr>
                    </a:p>
                  </a:txBody>
                  <a:tcPr marL="9525" marR="9525" marT="9525" marB="0" anchor="ctr"/>
                </a:tc>
              </a:tr>
              <a:tr h="74175">
                <a:tc>
                  <a:txBody>
                    <a:bodyPr/>
                    <a:p>
                      <a:pPr marL="0" algn="ctr" defTabSz="914400">
                        <a:defRPr/>
                      </a:pPr>
                      <a:r>
                        <a:rPr lang="ru-RU" sz="1600" b="0">
                          <a:solidFill>
                            <a:schemeClr val="dk1"/>
                          </a:solidFill>
                          <a:latin typeface="Times New Roman"/>
                          <a:ea typeface="+mn-ea"/>
                          <a:cs typeface="Times New Roman"/>
                        </a:rPr>
                        <a:t>Жданка</a:t>
                      </a:r>
                      <a:endParaRPr lang="ru-RU" sz="1600" b="0">
                        <a:solidFill>
                          <a:schemeClr val="dk1"/>
                        </a:solidFill>
                        <a:latin typeface="Times New Roman"/>
                        <a:ea typeface="+mn-ea"/>
                        <a:cs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p>
                      <a:pPr marL="0" algn="ctr" defTabSz="914400">
                        <a:defRPr/>
                      </a:pPr>
                      <a:r>
                        <a:rPr lang="ru-RU" sz="1600" b="0">
                          <a:solidFill>
                            <a:schemeClr val="dk1"/>
                          </a:solidFill>
                          <a:latin typeface="Times New Roman"/>
                          <a:ea typeface="+mn-ea"/>
                          <a:cs typeface="Times New Roman"/>
                        </a:rPr>
                        <a:t>ООО "</a:t>
                      </a:r>
                      <a:r>
                        <a:rPr lang="ru-RU" sz="1600" b="0">
                          <a:solidFill>
                            <a:schemeClr val="dk1"/>
                          </a:solidFill>
                          <a:latin typeface="Times New Roman"/>
                          <a:ea typeface="+mn-ea"/>
                          <a:cs typeface="Times New Roman"/>
                        </a:rPr>
                        <a:t>Конфи</a:t>
                      </a:r>
                      <a:r>
                        <a:rPr lang="ru-RU" sz="1600" b="0">
                          <a:solidFill>
                            <a:schemeClr val="dk1"/>
                          </a:solidFill>
                          <a:latin typeface="Times New Roman"/>
                          <a:ea typeface="+mn-ea"/>
                          <a:cs typeface="Times New Roman"/>
                        </a:rPr>
                        <a:t>"</a:t>
                      </a:r>
                      <a:endParaRPr/>
                    </a:p>
                  </a:txBody>
                  <a:tcPr marL="9525" marR="9525" marT="9525" marB="0" anchor="ctr"/>
                </a:tc>
                <a:tc>
                  <a:txBody>
                    <a:bodyPr/>
                    <a:p>
                      <a:pPr marL="0" algn="ctr" defTabSz="914400">
                        <a:defRPr/>
                      </a:pPr>
                      <a:r>
                        <a:rPr lang="ru-RU" sz="1600" b="0">
                          <a:solidFill>
                            <a:schemeClr val="dk1"/>
                          </a:solidFill>
                          <a:latin typeface="Times New Roman"/>
                          <a:ea typeface="+mn-ea"/>
                          <a:cs typeface="Times New Roman"/>
                        </a:rPr>
                        <a:t>0,9769</a:t>
                      </a:r>
                      <a:endParaRPr/>
                    </a:p>
                  </a:txBody>
                  <a:tcPr marL="9525" marR="9525" marT="9525" marB="0" anchor="ctr"/>
                </a:tc>
              </a:tr>
              <a:tr h="74175">
                <a:tc>
                  <a:txBody>
                    <a:bodyPr/>
                    <a:p>
                      <a:pPr marL="0" algn="ctr" defTabSz="914400">
                        <a:defRPr/>
                      </a:pPr>
                      <a:r>
                        <a:rPr lang="ru-RU" sz="1600" b="0">
                          <a:solidFill>
                            <a:schemeClr val="dk1"/>
                          </a:solidFill>
                          <a:latin typeface="Times New Roman"/>
                          <a:ea typeface="+mn-ea"/>
                          <a:cs typeface="Times New Roman"/>
                        </a:rPr>
                        <a:t>Збродово</a:t>
                      </a:r>
                      <a:endParaRPr lang="ru-RU" sz="1600" b="0">
                        <a:solidFill>
                          <a:schemeClr val="dk1"/>
                        </a:solidFill>
                        <a:latin typeface="Times New Roman"/>
                        <a:ea typeface="+mn-ea"/>
                        <a:cs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p>
                      <a:pPr marL="0" algn="ctr" defTabSz="914400">
                        <a:defRPr/>
                      </a:pPr>
                      <a:r>
                        <a:rPr lang="ru-RU" sz="1600" b="0">
                          <a:solidFill>
                            <a:schemeClr val="dk1"/>
                          </a:solidFill>
                          <a:latin typeface="Times New Roman"/>
                          <a:ea typeface="+mn-ea"/>
                          <a:cs typeface="Times New Roman"/>
                        </a:rPr>
                        <a:t>Черепетская</a:t>
                      </a:r>
                      <a:r>
                        <a:rPr lang="ru-RU" sz="1600" b="0">
                          <a:solidFill>
                            <a:schemeClr val="dk1"/>
                          </a:solidFill>
                          <a:latin typeface="Times New Roman"/>
                          <a:ea typeface="+mn-ea"/>
                          <a:cs typeface="Times New Roman"/>
                        </a:rPr>
                        <a:t> ГРЭС </a:t>
                      </a:r>
                      <a:r>
                        <a:rPr lang="ru-RU" sz="1600" b="0">
                          <a:solidFill>
                            <a:schemeClr val="dk1"/>
                          </a:solidFill>
                          <a:latin typeface="Times New Roman"/>
                          <a:ea typeface="+mn-ea"/>
                          <a:cs typeface="Times New Roman"/>
                        </a:rPr>
                        <a:t>имени  Д.Г. </a:t>
                      </a:r>
                      <a:r>
                        <a:rPr lang="ru-RU" sz="1600" b="0">
                          <a:solidFill>
                            <a:schemeClr val="dk1"/>
                          </a:solidFill>
                          <a:latin typeface="Times New Roman"/>
                          <a:ea typeface="+mn-ea"/>
                          <a:cs typeface="Times New Roman"/>
                        </a:rPr>
                        <a:t>Жимерина</a:t>
                      </a:r>
                      <a:r>
                        <a:rPr lang="ru-RU" sz="1600" b="0">
                          <a:solidFill>
                            <a:schemeClr val="dk1"/>
                          </a:solidFill>
                          <a:latin typeface="Times New Roman"/>
                          <a:ea typeface="+mn-ea"/>
                          <a:cs typeface="Times New Roman"/>
                        </a:rPr>
                        <a:t> АО </a:t>
                      </a:r>
                      <a:r>
                        <a:rPr lang="ru-RU" sz="1600" b="0">
                          <a:solidFill>
                            <a:schemeClr val="dk1"/>
                          </a:solidFill>
                          <a:latin typeface="Times New Roman"/>
                          <a:ea typeface="+mn-ea"/>
                          <a:cs typeface="Times New Roman"/>
                        </a:rPr>
                        <a:t>" ИНТЕР РАО - </a:t>
                      </a:r>
                      <a:r>
                        <a:rPr lang="ru-RU" sz="1600" b="0">
                          <a:solidFill>
                            <a:schemeClr val="dk1"/>
                          </a:solidFill>
                          <a:latin typeface="Times New Roman"/>
                          <a:ea typeface="+mn-ea"/>
                          <a:cs typeface="Times New Roman"/>
                        </a:rPr>
                        <a:t>Электрогенерация</a:t>
                      </a:r>
                      <a:r>
                        <a:rPr lang="ru-RU" sz="1600" b="0">
                          <a:solidFill>
                            <a:schemeClr val="dk1"/>
                          </a:solidFill>
                          <a:latin typeface="Times New Roman"/>
                          <a:ea typeface="+mn-ea"/>
                          <a:cs typeface="Times New Roman"/>
                        </a:rPr>
                        <a:t>"</a:t>
                      </a:r>
                      <a:endParaRPr/>
                    </a:p>
                  </a:txBody>
                  <a:tcPr marL="9525" marR="9525" marT="9525" marB="0" anchor="ctr"/>
                </a:tc>
                <a:tc>
                  <a:txBody>
                    <a:bodyPr/>
                    <a:p>
                      <a:pPr marL="0" algn="ctr" defTabSz="914400">
                        <a:defRPr/>
                      </a:pPr>
                      <a:r>
                        <a:rPr lang="ru-RU" sz="1600" b="0">
                          <a:solidFill>
                            <a:schemeClr val="dk1"/>
                          </a:solidFill>
                          <a:latin typeface="Times New Roman"/>
                          <a:ea typeface="+mn-ea"/>
                          <a:cs typeface="Times New Roman"/>
                        </a:rPr>
                        <a:t>17,6766</a:t>
                      </a:r>
                      <a:endParaRPr/>
                    </a:p>
                  </a:txBody>
                  <a:tcPr marL="9525" marR="9525" marT="9525" marB="0" anchor="ctr"/>
                </a:tc>
              </a:tr>
              <a:tr h="74175">
                <a:tc>
                  <a:txBody>
                    <a:bodyPr/>
                    <a:p>
                      <a:pPr marL="0" algn="ctr" defTabSz="914400">
                        <a:defRPr/>
                      </a:pPr>
                      <a:r>
                        <a:rPr lang="ru-RU" sz="1600" b="0">
                          <a:solidFill>
                            <a:schemeClr val="dk1"/>
                          </a:solidFill>
                          <a:latin typeface="Times New Roman"/>
                          <a:ea typeface="+mn-ea"/>
                          <a:cs typeface="Times New Roman"/>
                        </a:rPr>
                        <a:t>Казначеевка</a:t>
                      </a:r>
                      <a:endParaRPr lang="ru-RU" sz="1600" b="0">
                        <a:solidFill>
                          <a:schemeClr val="dk1"/>
                        </a:solidFill>
                        <a:latin typeface="Times New Roman"/>
                        <a:ea typeface="+mn-ea"/>
                        <a:cs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p>
                      <a:pPr marL="0" algn="ctr" defTabSz="914400">
                        <a:defRPr/>
                      </a:pPr>
                      <a:r>
                        <a:rPr lang="ru-RU" sz="1600" b="0">
                          <a:solidFill>
                            <a:schemeClr val="dk1"/>
                          </a:solidFill>
                          <a:latin typeface="Times New Roman"/>
                          <a:ea typeface="+mn-ea"/>
                          <a:cs typeface="Times New Roman"/>
                        </a:rPr>
                        <a:t>АО «Щекиноазот»</a:t>
                      </a:r>
                      <a:endParaRPr/>
                    </a:p>
                  </a:txBody>
                  <a:tcPr marL="9525" marR="9525" marT="9525" marB="0" anchor="ctr"/>
                </a:tc>
                <a:tc>
                  <a:txBody>
                    <a:bodyPr/>
                    <a:p>
                      <a:pPr marL="0" algn="ctr" defTabSz="914400">
                        <a:defRPr/>
                      </a:pPr>
                      <a:r>
                        <a:rPr lang="ru-RU" sz="1600" b="0">
                          <a:solidFill>
                            <a:schemeClr val="dk1"/>
                          </a:solidFill>
                          <a:latin typeface="Times New Roman"/>
                          <a:ea typeface="+mn-ea"/>
                          <a:cs typeface="Times New Roman"/>
                        </a:rPr>
                        <a:t>3</a:t>
                      </a:r>
                      <a:r>
                        <a:rPr lang="en-US" sz="1600" b="0">
                          <a:solidFill>
                            <a:schemeClr val="dk1"/>
                          </a:solidFill>
                          <a:latin typeface="Times New Roman"/>
                          <a:ea typeface="+mn-ea"/>
                          <a:cs typeface="Times New Roman"/>
                        </a:rPr>
                        <a:t>1</a:t>
                      </a:r>
                      <a:r>
                        <a:rPr lang="ru-RU" sz="1600" b="0">
                          <a:solidFill>
                            <a:schemeClr val="dk1"/>
                          </a:solidFill>
                          <a:latin typeface="Times New Roman"/>
                          <a:ea typeface="+mn-ea"/>
                          <a:cs typeface="Times New Roman"/>
                        </a:rPr>
                        <a:t>,</a:t>
                      </a:r>
                      <a:r>
                        <a:rPr lang="en-US" sz="1600" b="0">
                          <a:solidFill>
                            <a:schemeClr val="dk1"/>
                          </a:solidFill>
                          <a:latin typeface="Times New Roman"/>
                          <a:ea typeface="+mn-ea"/>
                          <a:cs typeface="Times New Roman"/>
                        </a:rPr>
                        <a:t>143</a:t>
                      </a:r>
                      <a:endParaRPr lang="ru-RU" sz="1600" b="0">
                        <a:solidFill>
                          <a:schemeClr val="dk1"/>
                        </a:solidFill>
                        <a:latin typeface="Times New Roman"/>
                        <a:ea typeface="+mn-ea"/>
                        <a:cs typeface="Times New Roman"/>
                      </a:endParaRPr>
                    </a:p>
                  </a:txBody>
                  <a:tcPr marL="9525" marR="9525" marT="9525" marB="0" anchor="ctr"/>
                </a:tc>
              </a:tr>
              <a:tr h="74175">
                <a:tc>
                  <a:txBody>
                    <a:bodyPr/>
                    <a:p>
                      <a:pPr marL="0" algn="ctr" defTabSz="914400">
                        <a:defRPr/>
                      </a:pPr>
                      <a:r>
                        <a:rPr lang="ru-RU" sz="1600" b="0">
                          <a:solidFill>
                            <a:schemeClr val="dk1"/>
                          </a:solidFill>
                          <a:latin typeface="Times New Roman"/>
                          <a:ea typeface="+mn-ea"/>
                          <a:cs typeface="Times New Roman"/>
                        </a:rPr>
                        <a:t>Казначеевка</a:t>
                      </a:r>
                      <a:endParaRPr lang="ru-RU" sz="1600" b="0">
                        <a:solidFill>
                          <a:schemeClr val="dk1"/>
                        </a:solidFill>
                        <a:latin typeface="Times New Roman"/>
                        <a:ea typeface="+mn-ea"/>
                        <a:cs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p>
                      <a:pPr marL="0" algn="ctr" defTabSz="914400">
                        <a:defRPr/>
                      </a:pPr>
                      <a:r>
                        <a:rPr lang="ru-RU" sz="1600" b="0">
                          <a:solidFill>
                            <a:schemeClr val="dk1"/>
                          </a:solidFill>
                          <a:latin typeface="Times New Roman"/>
                          <a:ea typeface="+mn-ea"/>
                          <a:cs typeface="Times New Roman"/>
                        </a:rPr>
                        <a:t>ООО </a:t>
                      </a:r>
                      <a:r>
                        <a:rPr lang="ru-RU" sz="1600" b="0">
                          <a:solidFill>
                            <a:schemeClr val="dk1"/>
                          </a:solidFill>
                          <a:latin typeface="Times New Roman"/>
                          <a:ea typeface="+mn-ea"/>
                          <a:cs typeface="Times New Roman"/>
                        </a:rPr>
                        <a:t>«Щекино-Терминал»</a:t>
                      </a:r>
                      <a:endParaRPr lang="ru-RU" sz="1600" b="0">
                        <a:solidFill>
                          <a:schemeClr val="dk1"/>
                        </a:solidFill>
                        <a:latin typeface="Times New Roman"/>
                        <a:ea typeface="+mn-ea"/>
                        <a:cs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p>
                      <a:pPr marL="0" algn="ctr" defTabSz="914400">
                        <a:defRPr/>
                      </a:pPr>
                      <a:r>
                        <a:rPr lang="ru-RU" sz="1600" b="0">
                          <a:solidFill>
                            <a:schemeClr val="dk1"/>
                          </a:solidFill>
                          <a:latin typeface="Times New Roman"/>
                          <a:ea typeface="+mn-ea"/>
                          <a:cs typeface="Times New Roman"/>
                        </a:rPr>
                        <a:t>0,8969</a:t>
                      </a:r>
                      <a:endParaRPr/>
                    </a:p>
                  </a:txBody>
                  <a:tcPr marL="9525" marR="9525" marT="9525" marB="0" anchor="ctr"/>
                </a:tc>
              </a:tr>
              <a:tr h="74175">
                <a:tc>
                  <a:txBody>
                    <a:bodyPr/>
                    <a:p>
                      <a:pPr marL="0" algn="ctr" defTabSz="914400">
                        <a:defRPr/>
                      </a:pPr>
                      <a:r>
                        <a:rPr lang="ru-RU" sz="1600" b="0">
                          <a:solidFill>
                            <a:schemeClr val="dk1"/>
                          </a:solidFill>
                          <a:latin typeface="Times New Roman"/>
                          <a:ea typeface="+mn-ea"/>
                          <a:cs typeface="Times New Roman"/>
                        </a:rPr>
                        <a:t>Казначеевка</a:t>
                      </a:r>
                      <a:endParaRPr lang="ru-RU" sz="1600" b="0">
                        <a:solidFill>
                          <a:schemeClr val="dk1"/>
                        </a:solidFill>
                        <a:latin typeface="Times New Roman"/>
                        <a:ea typeface="+mn-ea"/>
                        <a:cs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p>
                      <a:pPr marL="0" algn="ctr" defTabSz="914400">
                        <a:defRPr/>
                      </a:pPr>
                      <a:r>
                        <a:rPr lang="ru-RU" sz="1600" b="0">
                          <a:solidFill>
                            <a:schemeClr val="dk1"/>
                          </a:solidFill>
                          <a:latin typeface="Times New Roman"/>
                          <a:ea typeface="+mn-ea"/>
                          <a:cs typeface="Times New Roman"/>
                        </a:rPr>
                        <a:t>ООО «</a:t>
                      </a:r>
                      <a:r>
                        <a:rPr lang="ru-RU" sz="1600" b="0">
                          <a:solidFill>
                            <a:schemeClr val="dk1"/>
                          </a:solidFill>
                          <a:latin typeface="Times New Roman"/>
                          <a:ea typeface="+mn-ea"/>
                          <a:cs typeface="Times New Roman"/>
                        </a:rPr>
                        <a:t>Ди</a:t>
                      </a:r>
                      <a:r>
                        <a:rPr lang="ru-RU" sz="1600" b="0">
                          <a:solidFill>
                            <a:schemeClr val="dk1"/>
                          </a:solidFill>
                          <a:latin typeface="Times New Roman"/>
                          <a:ea typeface="+mn-ea"/>
                          <a:cs typeface="Times New Roman"/>
                        </a:rPr>
                        <a:t> Ферро»</a:t>
                      </a:r>
                      <a:endParaRPr lang="ru-RU" sz="1600" b="0">
                        <a:solidFill>
                          <a:schemeClr val="dk1"/>
                        </a:solidFill>
                        <a:latin typeface="Times New Roman"/>
                        <a:ea typeface="+mn-ea"/>
                        <a:cs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p>
                      <a:pPr marL="0" algn="ctr" defTabSz="914400">
                        <a:defRPr/>
                      </a:pPr>
                      <a:r>
                        <a:rPr lang="ru-RU" sz="1600" b="0">
                          <a:solidFill>
                            <a:schemeClr val="dk1"/>
                          </a:solidFill>
                          <a:latin typeface="Times New Roman"/>
                          <a:ea typeface="+mn-ea"/>
                          <a:cs typeface="Times New Roman"/>
                        </a:rPr>
                        <a:t>1,2642</a:t>
                      </a:r>
                      <a:endParaRPr lang="ru-RU" sz="1600" b="0">
                        <a:solidFill>
                          <a:schemeClr val="dk1"/>
                        </a:solidFill>
                        <a:latin typeface="Times New Roman"/>
                        <a:ea typeface="+mn-ea"/>
                        <a:cs typeface="Times New Roman"/>
                      </a:endParaRPr>
                    </a:p>
                  </a:txBody>
                  <a:tcPr marL="9525" marR="9525" marT="9525" marB="0" anchor="ctr"/>
                </a:tc>
              </a:tr>
              <a:tr h="74175">
                <a:tc>
                  <a:txBody>
                    <a:bodyPr/>
                    <a:p>
                      <a:pPr marL="0" algn="ctr" defTabSz="914400">
                        <a:defRPr/>
                      </a:pPr>
                      <a:r>
                        <a:rPr lang="ru-RU" sz="1600" b="0">
                          <a:solidFill>
                            <a:schemeClr val="dk1"/>
                          </a:solidFill>
                          <a:latin typeface="Times New Roman"/>
                          <a:ea typeface="+mn-ea"/>
                          <a:cs typeface="Times New Roman"/>
                        </a:rPr>
                        <a:t>Кимовск</a:t>
                      </a:r>
                      <a:endParaRPr lang="ru-RU" sz="1600" b="0">
                        <a:solidFill>
                          <a:schemeClr val="dk1"/>
                        </a:solidFill>
                        <a:latin typeface="Times New Roman"/>
                        <a:ea typeface="+mn-ea"/>
                        <a:cs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p>
                      <a:pPr marL="0" algn="ctr" defTabSz="914400">
                        <a:defRPr/>
                      </a:pPr>
                      <a:r>
                        <a:rPr lang="ru-RU" sz="1600" b="0">
                          <a:solidFill>
                            <a:schemeClr val="dk1"/>
                          </a:solidFill>
                          <a:latin typeface="Times New Roman"/>
                          <a:ea typeface="+mn-ea"/>
                          <a:cs typeface="Times New Roman"/>
                        </a:rPr>
                        <a:t>ПАО "Тулатопром""</a:t>
                      </a:r>
                      <a:endParaRPr/>
                    </a:p>
                  </a:txBody>
                  <a:tcPr marL="9525" marR="9525" marT="9525" marB="0" anchor="ctr"/>
                </a:tc>
                <a:tc>
                  <a:txBody>
                    <a:bodyPr/>
                    <a:p>
                      <a:pPr marL="0" algn="ctr" defTabSz="914400">
                        <a:defRPr/>
                      </a:pPr>
                      <a:r>
                        <a:rPr lang="ru-RU" sz="1600" b="0">
                          <a:solidFill>
                            <a:schemeClr val="dk1"/>
                          </a:solidFill>
                          <a:latin typeface="Times New Roman"/>
                          <a:ea typeface="+mn-ea"/>
                          <a:cs typeface="Times New Roman"/>
                        </a:rPr>
                        <a:t>0.366</a:t>
                      </a:r>
                      <a:endParaRPr/>
                    </a:p>
                  </a:txBody>
                  <a:tcPr marL="9525" marR="9525" marT="9525" marB="0" anchor="ctr"/>
                </a:tc>
              </a:tr>
              <a:tr h="74175">
                <a:tc>
                  <a:txBody>
                    <a:bodyPr/>
                    <a:p>
                      <a:pPr marL="0" algn="ctr" defTabSz="914400">
                        <a:defRPr/>
                      </a:pPr>
                      <a:r>
                        <a:rPr lang="ru-RU" sz="1600" b="0">
                          <a:solidFill>
                            <a:schemeClr val="dk1"/>
                          </a:solidFill>
                          <a:latin typeface="Times New Roman"/>
                          <a:ea typeface="+mn-ea"/>
                          <a:cs typeface="Times New Roman"/>
                        </a:rPr>
                        <a:t>Ключевка</a:t>
                      </a:r>
                      <a:endParaRPr lang="ru-RU" sz="1600" b="0">
                        <a:solidFill>
                          <a:schemeClr val="dk1"/>
                        </a:solidFill>
                        <a:latin typeface="Times New Roman"/>
                        <a:ea typeface="+mn-ea"/>
                        <a:cs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p>
                      <a:pPr marL="0" algn="ctr" defTabSz="914400">
                        <a:defRPr/>
                      </a:pPr>
                      <a:r>
                        <a:rPr lang="ru-RU" sz="1600" b="0">
                          <a:solidFill>
                            <a:schemeClr val="dk1"/>
                          </a:solidFill>
                          <a:latin typeface="Times New Roman"/>
                          <a:ea typeface="+mn-ea"/>
                          <a:cs typeface="Times New Roman"/>
                        </a:rPr>
                        <a:t>ФГКУ «Стимул»</a:t>
                      </a:r>
                      <a:endParaRPr lang="ru-RU" sz="1600" b="0">
                        <a:solidFill>
                          <a:schemeClr val="dk1"/>
                        </a:solidFill>
                        <a:latin typeface="Times New Roman"/>
                        <a:ea typeface="+mn-ea"/>
                        <a:cs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p>
                      <a:pPr marL="0" algn="ctr" defTabSz="914400">
                        <a:defRPr/>
                      </a:pPr>
                      <a:r>
                        <a:rPr lang="ru-RU" sz="1600" b="0">
                          <a:solidFill>
                            <a:schemeClr val="dk1"/>
                          </a:solidFill>
                          <a:latin typeface="Times New Roman"/>
                          <a:ea typeface="+mn-ea"/>
                          <a:cs typeface="Times New Roman"/>
                        </a:rPr>
                        <a:t>0,215</a:t>
                      </a:r>
                      <a:endParaRPr/>
                    </a:p>
                  </a:txBody>
                  <a:tcPr marL="9525" marR="9525" marT="9525" marB="0" anchor="ctr"/>
                </a:tc>
              </a:tr>
              <a:tr h="74175">
                <a:tc>
                  <a:txBody>
                    <a:bodyPr/>
                    <a:p>
                      <a:pPr marL="0" algn="ctr" defTabSz="914400">
                        <a:defRPr/>
                      </a:pPr>
                      <a:r>
                        <a:rPr lang="ru-RU" sz="1600" b="0">
                          <a:solidFill>
                            <a:schemeClr val="dk1"/>
                          </a:solidFill>
                          <a:latin typeface="Times New Roman"/>
                          <a:ea typeface="+mn-ea"/>
                          <a:cs typeface="Times New Roman"/>
                        </a:rPr>
                        <a:t>Криволучье</a:t>
                      </a:r>
                      <a:endParaRPr lang="ru-RU" sz="1600" b="0">
                        <a:solidFill>
                          <a:schemeClr val="dk1"/>
                        </a:solidFill>
                        <a:latin typeface="Times New Roman"/>
                        <a:ea typeface="+mn-ea"/>
                        <a:cs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p>
                      <a:pPr marL="0" algn="ctr" defTabSz="914400">
                        <a:defRPr/>
                      </a:pPr>
                      <a:r>
                        <a:rPr lang="ru-RU" sz="1600" b="0">
                          <a:solidFill>
                            <a:schemeClr val="dk1"/>
                          </a:solidFill>
                          <a:latin typeface="Times New Roman"/>
                          <a:ea typeface="+mn-ea"/>
                          <a:cs typeface="Times New Roman"/>
                        </a:rPr>
                        <a:t>АО «Тульский комбинат хлебопродуктов»</a:t>
                      </a:r>
                      <a:endParaRPr/>
                    </a:p>
                  </a:txBody>
                  <a:tcPr marL="9525" marR="9525" marT="9525" marB="0" anchor="ctr"/>
                </a:tc>
                <a:tc>
                  <a:txBody>
                    <a:bodyPr/>
                    <a:p>
                      <a:pPr marL="0" algn="ctr" defTabSz="914400">
                        <a:defRPr/>
                      </a:pPr>
                      <a:r>
                        <a:rPr lang="ru-RU" sz="1600" b="0">
                          <a:solidFill>
                            <a:schemeClr val="dk1"/>
                          </a:solidFill>
                          <a:latin typeface="Times New Roman"/>
                          <a:ea typeface="+mn-ea"/>
                          <a:cs typeface="Times New Roman"/>
                        </a:rPr>
                        <a:t>3,704</a:t>
                      </a:r>
                      <a:endParaRPr/>
                    </a:p>
                  </a:txBody>
                  <a:tcPr marL="9525" marR="9525" marT="9525" marB="0" anchor="ctr"/>
                </a:tc>
              </a:tr>
              <a:tr h="74175">
                <a:tc>
                  <a:txBody>
                    <a:bodyPr/>
                    <a:p>
                      <a:pPr marL="0" algn="ctr" defTabSz="914400">
                        <a:defRPr/>
                      </a:pPr>
                      <a:r>
                        <a:rPr lang="ru-RU" sz="1600" b="0">
                          <a:solidFill>
                            <a:schemeClr val="dk1"/>
                          </a:solidFill>
                          <a:latin typeface="Times New Roman"/>
                          <a:ea typeface="+mn-ea"/>
                          <a:cs typeface="Times New Roman"/>
                        </a:rPr>
                        <a:t>Криволучье</a:t>
                      </a:r>
                      <a:endParaRPr lang="ru-RU" sz="1600" b="0">
                        <a:solidFill>
                          <a:schemeClr val="dk1"/>
                        </a:solidFill>
                        <a:latin typeface="Times New Roman"/>
                        <a:ea typeface="+mn-ea"/>
                        <a:cs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p>
                      <a:pPr marL="0" algn="ctr" defTabSz="914400">
                        <a:defRPr/>
                      </a:pPr>
                      <a:r>
                        <a:rPr lang="ru-RU" sz="1600" b="0">
                          <a:solidFill>
                            <a:schemeClr val="dk1"/>
                          </a:solidFill>
                          <a:latin typeface="Times New Roman"/>
                          <a:ea typeface="+mn-ea"/>
                          <a:cs typeface="Times New Roman"/>
                        </a:rPr>
                        <a:t>ООО «Алексинская Заготовительная Компания"</a:t>
                      </a:r>
                      <a:endParaRPr/>
                    </a:p>
                  </a:txBody>
                  <a:tcPr marL="9525" marR="9525" marT="9525" marB="0" anchor="ctr"/>
                </a:tc>
                <a:tc>
                  <a:txBody>
                    <a:bodyPr/>
                    <a:p>
                      <a:pPr marL="0" algn="ctr" defTabSz="914400">
                        <a:defRPr/>
                      </a:pPr>
                      <a:r>
                        <a:rPr lang="ru-RU" sz="1600" b="0">
                          <a:solidFill>
                            <a:schemeClr val="dk1"/>
                          </a:solidFill>
                          <a:latin typeface="Times New Roman"/>
                          <a:ea typeface="+mn-ea"/>
                          <a:cs typeface="Times New Roman"/>
                        </a:rPr>
                        <a:t>0,577</a:t>
                      </a:r>
                      <a:endParaRPr/>
                    </a:p>
                  </a:txBody>
                  <a:tcPr marL="9525" marR="9525" marT="9525" marB="0" anchor="ctr"/>
                </a:tc>
              </a:tr>
              <a:tr h="74175">
                <a:tc>
                  <a:txBody>
                    <a:bodyPr/>
                    <a:p>
                      <a:pPr marL="0" algn="ctr" defTabSz="914400">
                        <a:defRPr/>
                      </a:pPr>
                      <a:r>
                        <a:rPr lang="ru-RU" sz="1600" b="0">
                          <a:solidFill>
                            <a:schemeClr val="dk1"/>
                          </a:solidFill>
                          <a:latin typeface="Times New Roman"/>
                          <a:ea typeface="+mn-ea"/>
                          <a:cs typeface="Times New Roman"/>
                        </a:rPr>
                        <a:t>Маклец</a:t>
                      </a:r>
                      <a:endParaRPr lang="ru-RU" sz="1600" b="0">
                        <a:solidFill>
                          <a:schemeClr val="dk1"/>
                        </a:solidFill>
                        <a:latin typeface="Times New Roman"/>
                        <a:ea typeface="+mn-ea"/>
                        <a:cs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p>
                      <a:pPr marL="0" algn="ctr" defTabSz="914400">
                        <a:defRPr/>
                      </a:pPr>
                      <a:r>
                        <a:rPr lang="ru-RU" sz="1600" b="0">
                          <a:solidFill>
                            <a:schemeClr val="dk1"/>
                          </a:solidFill>
                          <a:latin typeface="Times New Roman"/>
                          <a:ea typeface="+mn-ea"/>
                          <a:cs typeface="Times New Roman"/>
                        </a:rPr>
                        <a:t>АО "НАК "АЗОТ"</a:t>
                      </a:r>
                      <a:endParaRPr/>
                    </a:p>
                  </a:txBody>
                  <a:tcPr marL="9525" marR="9525" marT="9525" marB="0" anchor="ctr"/>
                </a:tc>
                <a:tc>
                  <a:txBody>
                    <a:bodyPr/>
                    <a:p>
                      <a:pPr marL="0" algn="ctr" defTabSz="914400">
                        <a:defRPr/>
                      </a:pPr>
                      <a:r>
                        <a:rPr lang="ru-RU" sz="1600" b="0">
                          <a:solidFill>
                            <a:schemeClr val="dk1"/>
                          </a:solidFill>
                          <a:latin typeface="Times New Roman"/>
                          <a:ea typeface="+mn-ea"/>
                          <a:cs typeface="Times New Roman"/>
                        </a:rPr>
                        <a:t>81,048</a:t>
                      </a:r>
                      <a:endParaRPr/>
                    </a:p>
                  </a:txBody>
                  <a:tcPr marL="9525" marR="9525" marT="9525" marB="0" anchor="ctr"/>
                </a:tc>
              </a:tr>
              <a:tr h="74175">
                <a:tc>
                  <a:txBody>
                    <a:bodyPr/>
                    <a:p>
                      <a:pPr marL="0" algn="ctr" defTabSz="914400">
                        <a:defRPr/>
                      </a:pPr>
                      <a:r>
                        <a:rPr lang="ru-RU" sz="1600" b="0">
                          <a:solidFill>
                            <a:schemeClr val="dk1"/>
                          </a:solidFill>
                          <a:latin typeface="Times New Roman"/>
                          <a:ea typeface="+mn-ea"/>
                          <a:cs typeface="Times New Roman"/>
                        </a:rPr>
                        <a:t>Маклец</a:t>
                      </a:r>
                      <a:endParaRPr lang="ru-RU" sz="1600" b="0">
                        <a:solidFill>
                          <a:schemeClr val="dk1"/>
                        </a:solidFill>
                        <a:latin typeface="Times New Roman"/>
                        <a:ea typeface="+mn-ea"/>
                        <a:cs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p>
                      <a:pPr marL="0" algn="ctr" defTabSz="914400">
                        <a:defRPr/>
                      </a:pPr>
                      <a:r>
                        <a:rPr lang="ru-RU" sz="1600" b="0">
                          <a:solidFill>
                            <a:schemeClr val="dk1"/>
                          </a:solidFill>
                          <a:latin typeface="Times New Roman"/>
                          <a:ea typeface="+mn-ea"/>
                          <a:cs typeface="Times New Roman"/>
                        </a:rPr>
                        <a:t>АО «Корпорация</a:t>
                      </a:r>
                      <a:r>
                        <a:rPr lang="ru-RU" sz="1600" b="0">
                          <a:solidFill>
                            <a:schemeClr val="dk1"/>
                          </a:solidFill>
                          <a:latin typeface="Times New Roman"/>
                          <a:ea typeface="+mn-ea"/>
                          <a:cs typeface="Times New Roman"/>
                        </a:rPr>
                        <a:t> развития Тульской области»</a:t>
                      </a:r>
                      <a:endParaRPr lang="ru-RU" sz="1600" b="0">
                        <a:solidFill>
                          <a:schemeClr val="dk1"/>
                        </a:solidFill>
                        <a:latin typeface="Times New Roman"/>
                        <a:ea typeface="+mn-ea"/>
                        <a:cs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p>
                      <a:pPr marL="0" algn="ctr" defTabSz="914400">
                        <a:defRPr/>
                      </a:pPr>
                      <a:r>
                        <a:rPr lang="ru-RU" sz="1600" b="0">
                          <a:solidFill>
                            <a:schemeClr val="dk1"/>
                          </a:solidFill>
                          <a:latin typeface="Times New Roman"/>
                          <a:ea typeface="+mn-ea"/>
                          <a:cs typeface="Times New Roman"/>
                        </a:rPr>
                        <a:t>9,14416</a:t>
                      </a:r>
                      <a:endParaRPr lang="ru-RU" sz="1600" b="0">
                        <a:solidFill>
                          <a:schemeClr val="dk1"/>
                        </a:solidFill>
                        <a:latin typeface="Times New Roman"/>
                        <a:ea typeface="+mn-ea"/>
                        <a:cs typeface="Times New Roman"/>
                      </a:endParaRPr>
                    </a:p>
                  </a:txBody>
                  <a:tcPr marL="9525" marR="9525" marT="9525" marB="0" anchor="ctr"/>
                </a:tc>
              </a:tr>
              <a:tr h="74175">
                <a:tc>
                  <a:txBody>
                    <a:bodyPr/>
                    <a:p>
                      <a:pPr marL="0" algn="ctr" defTabSz="914400">
                        <a:defRPr/>
                      </a:pPr>
                      <a:r>
                        <a:rPr lang="ru-RU" sz="1600" b="0">
                          <a:solidFill>
                            <a:schemeClr val="dk1"/>
                          </a:solidFill>
                          <a:latin typeface="Times New Roman"/>
                          <a:ea typeface="+mn-ea"/>
                          <a:cs typeface="Times New Roman"/>
                        </a:rPr>
                        <a:t>Малая Андреевка</a:t>
                      </a:r>
                      <a:endParaRPr/>
                    </a:p>
                  </a:txBody>
                  <a:tcPr marL="9525" marR="9525" marT="9525" marB="0" anchor="ctr"/>
                </a:tc>
                <a:tc>
                  <a:txBody>
                    <a:bodyPr/>
                    <a:p>
                      <a:pPr marL="0" algn="ctr" defTabSz="914400">
                        <a:defRPr/>
                      </a:pPr>
                      <a:r>
                        <a:rPr lang="ru-RU" sz="1600" b="0">
                          <a:solidFill>
                            <a:schemeClr val="dk1"/>
                          </a:solidFill>
                          <a:latin typeface="Times New Roman"/>
                          <a:ea typeface="+mn-ea"/>
                          <a:cs typeface="Times New Roman"/>
                        </a:rPr>
                        <a:t>АО «Щекиноазот» </a:t>
                      </a:r>
                      <a:r>
                        <a:rPr lang="ru-RU" sz="1600" b="0">
                          <a:solidFill>
                            <a:schemeClr val="dk1"/>
                          </a:solidFill>
                          <a:latin typeface="Times New Roman"/>
                          <a:ea typeface="+mn-ea"/>
                          <a:cs typeface="Times New Roman"/>
                        </a:rPr>
                        <a:t>Ефремовский</a:t>
                      </a:r>
                      <a:r>
                        <a:rPr lang="ru-RU" sz="1600" b="0">
                          <a:solidFill>
                            <a:schemeClr val="dk1"/>
                          </a:solidFill>
                          <a:latin typeface="Times New Roman"/>
                          <a:ea typeface="+mn-ea"/>
                          <a:cs typeface="Times New Roman"/>
                        </a:rPr>
                        <a:t> филиал</a:t>
                      </a:r>
                      <a:endParaRPr/>
                    </a:p>
                  </a:txBody>
                  <a:tcPr marL="9525" marR="9525" marT="9525" marB="0" anchor="ctr"/>
                </a:tc>
                <a:tc>
                  <a:txBody>
                    <a:bodyPr/>
                    <a:p>
                      <a:pPr marL="0" algn="ctr" defTabSz="914400">
                        <a:defRPr/>
                      </a:pPr>
                      <a:r>
                        <a:rPr lang="ru-RU" sz="1600" b="0">
                          <a:solidFill>
                            <a:schemeClr val="dk1"/>
                          </a:solidFill>
                          <a:latin typeface="Times New Roman"/>
                          <a:ea typeface="+mn-ea"/>
                          <a:cs typeface="Times New Roman"/>
                        </a:rPr>
                        <a:t>17,683</a:t>
                      </a:r>
                      <a:endParaRPr lang="ru-RU" sz="1600" b="0">
                        <a:solidFill>
                          <a:schemeClr val="dk1"/>
                        </a:solidFill>
                        <a:latin typeface="Times New Roman"/>
                        <a:ea typeface="+mn-ea"/>
                        <a:cs typeface="Times New Roman"/>
                      </a:endParaRPr>
                    </a:p>
                  </a:txBody>
                  <a:tcPr marL="9525" marR="9525" marT="9525" marB="0" anchor="ctr"/>
                </a:tc>
              </a:tr>
              <a:tr h="74175">
                <a:tc>
                  <a:txBody>
                    <a:bodyPr/>
                    <a:p>
                      <a:pPr marL="0" algn="ctr" defTabSz="914400">
                        <a:defRPr/>
                      </a:pPr>
                      <a:r>
                        <a:rPr lang="ru-RU" sz="1600" b="0">
                          <a:solidFill>
                            <a:schemeClr val="dk1"/>
                          </a:solidFill>
                          <a:latin typeface="Times New Roman"/>
                          <a:ea typeface="+mn-ea"/>
                          <a:cs typeface="Times New Roman"/>
                        </a:rPr>
                        <a:t>Новомосковская</a:t>
                      </a:r>
                      <a:r>
                        <a:rPr lang="ru-RU" sz="1600" b="0">
                          <a:solidFill>
                            <a:schemeClr val="dk1"/>
                          </a:solidFill>
                          <a:latin typeface="Times New Roman"/>
                          <a:ea typeface="+mn-ea"/>
                          <a:cs typeface="Times New Roman"/>
                        </a:rPr>
                        <a:t> </a:t>
                      </a:r>
                      <a:r>
                        <a:rPr lang="en-US" sz="1600" b="0">
                          <a:solidFill>
                            <a:schemeClr val="dk1"/>
                          </a:solidFill>
                          <a:latin typeface="Times New Roman"/>
                          <a:ea typeface="+mn-ea"/>
                          <a:cs typeface="Times New Roman"/>
                        </a:rPr>
                        <a:t>II</a:t>
                      </a:r>
                      <a:endParaRPr/>
                    </a:p>
                  </a:txBody>
                  <a:tcPr marL="9525" marR="9525" marT="9525" marB="0" anchor="ctr"/>
                </a:tc>
                <a:tc>
                  <a:txBody>
                    <a:bodyPr/>
                    <a:p>
                      <a:pPr marL="0" algn="ctr" defTabSz="914400">
                        <a:defRPr/>
                      </a:pPr>
                      <a:r>
                        <a:rPr lang="ru-RU" sz="1600" b="0">
                          <a:solidFill>
                            <a:schemeClr val="dk1"/>
                          </a:solidFill>
                          <a:latin typeface="Times New Roman"/>
                          <a:ea typeface="+mn-ea"/>
                          <a:cs typeface="Times New Roman"/>
                        </a:rPr>
                        <a:t>Филиал</a:t>
                      </a:r>
                      <a:r>
                        <a:rPr lang="ru-RU" sz="1600" b="0">
                          <a:solidFill>
                            <a:schemeClr val="dk1"/>
                          </a:solidFill>
                          <a:latin typeface="Times New Roman"/>
                          <a:ea typeface="+mn-ea"/>
                          <a:cs typeface="Times New Roman"/>
                        </a:rPr>
                        <a:t> АО «НАК «Азот» </a:t>
                      </a:r>
                      <a:r>
                        <a:rPr lang="ru-RU" sz="1600" b="0">
                          <a:solidFill>
                            <a:schemeClr val="dk1"/>
                          </a:solidFill>
                          <a:latin typeface="Times New Roman"/>
                          <a:ea typeface="+mn-ea"/>
                          <a:cs typeface="Times New Roman"/>
                        </a:rPr>
                        <a:t>«</a:t>
                      </a:r>
                      <a:r>
                        <a:rPr lang="ru-RU" sz="1600" b="0">
                          <a:solidFill>
                            <a:schemeClr val="dk1"/>
                          </a:solidFill>
                          <a:latin typeface="Times New Roman"/>
                          <a:ea typeface="+mn-ea"/>
                          <a:cs typeface="Times New Roman"/>
                        </a:rPr>
                        <a:t>Новомосковская</a:t>
                      </a:r>
                      <a:r>
                        <a:rPr lang="ru-RU" sz="1600" b="0">
                          <a:solidFill>
                            <a:schemeClr val="dk1"/>
                          </a:solidFill>
                          <a:latin typeface="Times New Roman"/>
                          <a:ea typeface="+mn-ea"/>
                          <a:cs typeface="Times New Roman"/>
                        </a:rPr>
                        <a:t> ГРЭС» (верхняя</a:t>
                      </a:r>
                      <a:r>
                        <a:rPr lang="ru-RU" sz="1600" b="0">
                          <a:solidFill>
                            <a:schemeClr val="dk1"/>
                          </a:solidFill>
                          <a:latin typeface="Times New Roman"/>
                          <a:ea typeface="+mn-ea"/>
                          <a:cs typeface="Times New Roman"/>
                        </a:rPr>
                        <a:t> и нижняя площадки)</a:t>
                      </a:r>
                      <a:endParaRPr lang="ru-RU" sz="1600" b="0">
                        <a:solidFill>
                          <a:schemeClr val="dk1"/>
                        </a:solidFill>
                        <a:latin typeface="Times New Roman"/>
                        <a:ea typeface="+mn-ea"/>
                        <a:cs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p>
                      <a:pPr marL="0" algn="ctr" defTabSz="914400">
                        <a:defRPr/>
                      </a:pPr>
                      <a:r>
                        <a:rPr lang="ru-RU" sz="1600" b="0">
                          <a:solidFill>
                            <a:schemeClr val="dk1"/>
                          </a:solidFill>
                          <a:latin typeface="Times New Roman"/>
                          <a:ea typeface="+mn-ea"/>
                          <a:cs typeface="Times New Roman"/>
                        </a:rPr>
                        <a:t>5,8704</a:t>
                      </a:r>
                      <a:endParaRPr lang="ru-RU" sz="1600" b="0">
                        <a:solidFill>
                          <a:schemeClr val="dk1"/>
                        </a:solidFill>
                        <a:latin typeface="Times New Roman"/>
                        <a:ea typeface="+mn-ea"/>
                        <a:cs typeface="Times New Roman"/>
                      </a:endParaRPr>
                    </a:p>
                  </a:txBody>
                  <a:tcPr marL="9525" marR="9525" marT="9525" marB="0" anchor="ctr"/>
                </a:tc>
              </a:tr>
              <a:tr h="74175">
                <a:tc>
                  <a:txBody>
                    <a:bodyPr/>
                    <a:p>
                      <a:pPr marL="0" algn="ctr" defTabSz="914400">
                        <a:defRPr/>
                      </a:pPr>
                      <a:r>
                        <a:rPr lang="ru-RU" sz="1600" b="0">
                          <a:solidFill>
                            <a:schemeClr val="dk1"/>
                          </a:solidFill>
                          <a:latin typeface="Times New Roman"/>
                          <a:ea typeface="+mn-ea"/>
                          <a:cs typeface="Times New Roman"/>
                        </a:rPr>
                        <a:t>Обидимо</a:t>
                      </a:r>
                      <a:endParaRPr lang="ru-RU" sz="1600" b="0">
                        <a:solidFill>
                          <a:schemeClr val="dk1"/>
                        </a:solidFill>
                        <a:latin typeface="Times New Roman"/>
                        <a:ea typeface="+mn-ea"/>
                        <a:cs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p>
                      <a:pPr marL="0" algn="ctr" defTabSz="914400">
                        <a:defRPr/>
                      </a:pPr>
                      <a:r>
                        <a:rPr lang="ru-RU" sz="1600" b="0">
                          <a:solidFill>
                            <a:schemeClr val="dk1"/>
                          </a:solidFill>
                          <a:latin typeface="Times New Roman"/>
                          <a:ea typeface="+mn-ea"/>
                          <a:cs typeface="Times New Roman"/>
                        </a:rPr>
                        <a:t>ООО "Вторичные металлы"</a:t>
                      </a:r>
                      <a:endParaRPr/>
                    </a:p>
                  </a:txBody>
                  <a:tcPr marL="9525" marR="9525" marT="9525" marB="0" anchor="ctr"/>
                </a:tc>
                <a:tc>
                  <a:txBody>
                    <a:bodyPr/>
                    <a:p>
                      <a:pPr marL="0" algn="ctr" defTabSz="914400">
                        <a:defRPr/>
                      </a:pPr>
                      <a:r>
                        <a:rPr lang="ru-RU" sz="1600" b="0">
                          <a:solidFill>
                            <a:schemeClr val="dk1"/>
                          </a:solidFill>
                          <a:latin typeface="Times New Roman"/>
                          <a:ea typeface="+mn-ea"/>
                          <a:cs typeface="Times New Roman"/>
                        </a:rPr>
                        <a:t>1,6298</a:t>
                      </a:r>
                      <a:endParaRPr/>
                    </a:p>
                  </a:txBody>
                  <a:tcPr marL="9525" marR="9525" marT="9525" marB="0" anchor="ctr"/>
                </a:tc>
              </a:tr>
              <a:tr h="74175">
                <a:tc>
                  <a:txBody>
                    <a:bodyPr/>
                    <a:p>
                      <a:pPr marL="0" algn="ctr" defTabSz="914400">
                        <a:defRPr/>
                      </a:pPr>
                      <a:r>
                        <a:rPr lang="ru-RU" sz="1600" b="0">
                          <a:solidFill>
                            <a:schemeClr val="dk1"/>
                          </a:solidFill>
                          <a:latin typeface="Times New Roman"/>
                          <a:ea typeface="+mn-ea"/>
                          <a:cs typeface="Times New Roman"/>
                        </a:rPr>
                        <a:t>Обидимо</a:t>
                      </a:r>
                      <a:endParaRPr lang="ru-RU" sz="1600" b="0">
                        <a:solidFill>
                          <a:schemeClr val="dk1"/>
                        </a:solidFill>
                        <a:latin typeface="Times New Roman"/>
                        <a:ea typeface="+mn-ea"/>
                        <a:cs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p>
                      <a:pPr marL="0" algn="ctr" defTabSz="914400">
                        <a:defRPr/>
                      </a:pPr>
                      <a:r>
                        <a:rPr lang="ru-RU" sz="1600" b="0">
                          <a:solidFill>
                            <a:schemeClr val="dk1"/>
                          </a:solidFill>
                          <a:latin typeface="Times New Roman"/>
                          <a:ea typeface="+mn-ea"/>
                          <a:cs typeface="Times New Roman"/>
                        </a:rPr>
                        <a:t>ООО «</a:t>
                      </a:r>
                      <a:r>
                        <a:rPr lang="ru-RU" sz="1600" b="0">
                          <a:solidFill>
                            <a:schemeClr val="dk1"/>
                          </a:solidFill>
                          <a:latin typeface="Times New Roman"/>
                          <a:ea typeface="+mn-ea"/>
                          <a:cs typeface="Times New Roman"/>
                        </a:rPr>
                        <a:t>Тулатранском</a:t>
                      </a:r>
                      <a:r>
                        <a:rPr lang="ru-RU" sz="1600" b="0">
                          <a:solidFill>
                            <a:schemeClr val="dk1"/>
                          </a:solidFill>
                          <a:latin typeface="Times New Roman"/>
                          <a:ea typeface="+mn-ea"/>
                          <a:cs typeface="Times New Roman"/>
                        </a:rPr>
                        <a:t>»</a:t>
                      </a:r>
                      <a:endParaRPr lang="ru-RU" sz="1600" b="0">
                        <a:solidFill>
                          <a:schemeClr val="dk1"/>
                        </a:solidFill>
                        <a:latin typeface="Times New Roman"/>
                        <a:ea typeface="+mn-ea"/>
                        <a:cs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p>
                      <a:pPr marL="0" algn="ctr" defTabSz="914400">
                        <a:defRPr/>
                      </a:pPr>
                      <a:r>
                        <a:rPr lang="ru-RU" sz="1600" b="0">
                          <a:solidFill>
                            <a:schemeClr val="dk1"/>
                          </a:solidFill>
                          <a:latin typeface="Times New Roman"/>
                          <a:ea typeface="+mn-ea"/>
                          <a:cs typeface="Times New Roman"/>
                        </a:rPr>
                        <a:t>11,073</a:t>
                      </a:r>
                      <a:endParaRPr lang="ru-RU" sz="1600" b="0">
                        <a:solidFill>
                          <a:schemeClr val="dk1"/>
                        </a:solidFill>
                        <a:latin typeface="Times New Roman"/>
                        <a:ea typeface="+mn-ea"/>
                        <a:cs typeface="Times New Roman"/>
                      </a:endParaRPr>
                    </a:p>
                  </a:txBody>
                  <a:tcPr marL="9525" marR="9525" marT="9525" marB="0" anchor="ctr"/>
                </a:tc>
              </a:tr>
              <a:tr h="74175">
                <a:tc>
                  <a:txBody>
                    <a:bodyPr/>
                    <a:p>
                      <a:pPr marL="0" algn="ctr" defTabSz="914400">
                        <a:defRPr/>
                      </a:pPr>
                      <a:r>
                        <a:rPr lang="ru-RU" sz="1600" b="0">
                          <a:solidFill>
                            <a:schemeClr val="dk1"/>
                          </a:solidFill>
                          <a:latin typeface="Times New Roman"/>
                          <a:ea typeface="+mn-ea"/>
                          <a:cs typeface="Times New Roman"/>
                        </a:rPr>
                        <a:t>Плавск</a:t>
                      </a:r>
                      <a:endParaRPr/>
                    </a:p>
                  </a:txBody>
                  <a:tcPr marL="9525" marR="9525" marT="9525" marB="0" anchor="ctr"/>
                </a:tc>
                <a:tc>
                  <a:txBody>
                    <a:bodyPr/>
                    <a:p>
                      <a:pPr marL="0" algn="ctr" defTabSz="914400">
                        <a:defRPr/>
                      </a:pPr>
                      <a:r>
                        <a:rPr lang="ru-RU" sz="1600" b="0">
                          <a:solidFill>
                            <a:schemeClr val="dk1"/>
                          </a:solidFill>
                          <a:latin typeface="Times New Roman"/>
                          <a:ea typeface="+mn-ea"/>
                          <a:cs typeface="Times New Roman"/>
                        </a:rPr>
                        <a:t>ООО "</a:t>
                      </a:r>
                      <a:r>
                        <a:rPr lang="ru-RU" sz="1600" b="0">
                          <a:solidFill>
                            <a:schemeClr val="dk1"/>
                          </a:solidFill>
                          <a:latin typeface="Times New Roman"/>
                          <a:ea typeface="+mn-ea"/>
                          <a:cs typeface="Times New Roman"/>
                        </a:rPr>
                        <a:t>Автошатл</a:t>
                      </a:r>
                      <a:r>
                        <a:rPr lang="ru-RU" sz="1600" b="0">
                          <a:solidFill>
                            <a:schemeClr val="dk1"/>
                          </a:solidFill>
                          <a:latin typeface="Times New Roman"/>
                          <a:ea typeface="+mn-ea"/>
                          <a:cs typeface="Times New Roman"/>
                        </a:rPr>
                        <a:t>"</a:t>
                      </a:r>
                      <a:endParaRPr/>
                    </a:p>
                  </a:txBody>
                  <a:tcPr marL="9525" marR="9525" marT="9525" marB="0" anchor="ctr"/>
                </a:tc>
                <a:tc>
                  <a:txBody>
                    <a:bodyPr/>
                    <a:p>
                      <a:pPr marL="0" algn="ctr" defTabSz="914400">
                        <a:defRPr/>
                      </a:pPr>
                      <a:r>
                        <a:rPr lang="ru-RU" sz="1600" b="0">
                          <a:solidFill>
                            <a:schemeClr val="dk1"/>
                          </a:solidFill>
                          <a:latin typeface="Times New Roman"/>
                          <a:ea typeface="+mn-ea"/>
                          <a:cs typeface="Times New Roman"/>
                        </a:rPr>
                        <a:t>1,23522</a:t>
                      </a:r>
                      <a:endParaRPr/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802433" y="186613"/>
            <a:ext cx="10658046" cy="419878"/>
          </a:xfrm>
        </p:spPr>
        <p:txBody>
          <a:bodyPr>
            <a:normAutofit fontScale="90000"/>
          </a:bodyPr>
          <a:lstStyle/>
          <a:p>
            <a:pPr algn="ctr">
              <a:defRPr/>
            </a:pPr>
            <a:r>
              <a:rPr lang="ru-RU" sz="2800">
                <a:latin typeface="Times New Roman"/>
                <a:cs typeface="Times New Roman"/>
              </a:rPr>
              <a:t>Приложение 1. Перечень путей необщего пользования</a:t>
            </a:r>
            <a:endParaRPr/>
          </a:p>
        </p:txBody>
      </p:sp>
      <p:sp>
        <p:nvSpPr>
          <p:cNvPr id="7" name="TextBox 6"/>
          <p:cNvSpPr txBox="1"/>
          <p:nvPr/>
        </p:nvSpPr>
        <p:spPr bwMode="auto">
          <a:xfrm>
            <a:off x="401216" y="6559420"/>
            <a:ext cx="6106708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1200" u="sng">
                <a:latin typeface="Times New Roman"/>
                <a:cs typeface="Times New Roman"/>
              </a:rPr>
              <a:t>Источник</a:t>
            </a:r>
            <a:r>
              <a:rPr lang="ru-RU" sz="1200">
                <a:latin typeface="Times New Roman"/>
                <a:cs typeface="Times New Roman"/>
              </a:rPr>
              <a:t>: по данным субъекта</a:t>
            </a:r>
            <a:endParaRPr/>
          </a:p>
          <a:p>
            <a:pPr>
              <a:defRPr/>
            </a:pPr>
            <a:endParaRPr lang="ru-RU" sz="1400"/>
          </a:p>
        </p:txBody>
      </p:sp>
      <p:graphicFrame>
        <p:nvGraphicFramePr>
          <p:cNvPr id="6" name="Таблица 5"/>
          <p:cNvGraphicFramePr>
            <a:graphicFrameLocks xmlns:a="http://schemas.openxmlformats.org/drawingml/2006/main" noGrp="1"/>
          </p:cNvGraphicFramePr>
          <p:nvPr/>
        </p:nvGraphicFramePr>
        <p:xfrm>
          <a:off x="485030" y="662476"/>
          <a:ext cx="11115921" cy="5822289"/>
        </p:xfrm>
        <a:graphic>
          <a:graphicData uri="http://schemas.openxmlformats.org/drawingml/2006/table">
            <a:tbl>
              <a:tblPr firstRow="0" firstCol="0" lastRow="0" lastCol="0" bandRow="0" bandCol="0">
                <a:tableStyleId>{5C22544A-7EE6-4342-B048-85BDC9FD1C3A}</a:tableStyleId>
              </a:tblPr>
              <a:tblGrid>
                <a:gridCol w="3135644"/>
                <a:gridCol w="5723745"/>
                <a:gridCol w="2256531"/>
              </a:tblGrid>
              <a:tr h="216403">
                <a:tc>
                  <a:txBody>
                    <a:bodyPr/>
                    <a:p>
                      <a:pPr algn="ctr">
                        <a:defRPr/>
                      </a:pPr>
                      <a:r>
                        <a:rPr lang="ru-RU" sz="1400" b="1" u="none" strike="noStrike"/>
                        <a:t>Станция примыкания</a:t>
                      </a:r>
                      <a:endParaRPr lang="ru-RU" sz="1400" b="1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1813" marR="1813" marT="1813" marB="0" anchor="ctr"/>
                </a:tc>
                <a:tc>
                  <a:txBody>
                    <a:bodyPr/>
                    <a:p>
                      <a:pPr algn="ctr">
                        <a:defRPr/>
                      </a:pPr>
                      <a:r>
                        <a:rPr lang="ru-RU" sz="1400" b="1" u="none" strike="noStrike"/>
                        <a:t>Наименование ПНП</a:t>
                      </a:r>
                      <a:endParaRPr lang="ru-RU" sz="1400" b="1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1813" marR="1813" marT="1813" marB="0" anchor="ctr"/>
                </a:tc>
                <a:tc>
                  <a:txBody>
                    <a:bodyPr/>
                    <a:p>
                      <a:pPr algn="ctr">
                        <a:defRPr/>
                      </a:pPr>
                      <a:r>
                        <a:rPr lang="ru-RU" sz="1400" b="1" u="none" strike="noStrike"/>
                        <a:t>Длина путей </a:t>
                      </a:r>
                      <a:r>
                        <a:rPr lang="ru-RU" sz="1400" b="1" u="none" strike="noStrike"/>
                        <a:t>полная,км</a:t>
                      </a:r>
                      <a:endParaRPr lang="ru-RU" sz="1400" b="1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1813" marR="1813" marT="1813" marB="0" anchor="ctr"/>
                </a:tc>
              </a:tr>
              <a:tr h="254813">
                <a:tc>
                  <a:txBody>
                    <a:bodyPr/>
                    <a:p>
                      <a:pPr marL="0" algn="ctr" defTabSz="914400">
                        <a:defRPr/>
                      </a:pPr>
                      <a:r>
                        <a:rPr lang="ru-RU" sz="1600" b="0">
                          <a:solidFill>
                            <a:schemeClr val="dk1"/>
                          </a:solidFill>
                          <a:latin typeface="Times New Roman"/>
                          <a:ea typeface="+mn-ea"/>
                          <a:cs typeface="Times New Roman"/>
                        </a:rPr>
                        <a:t>Плавск</a:t>
                      </a:r>
                      <a:endParaRPr lang="ru-RU" sz="1600" b="0">
                        <a:solidFill>
                          <a:schemeClr val="dk1"/>
                        </a:solidFill>
                        <a:latin typeface="Times New Roman"/>
                        <a:ea typeface="+mn-ea"/>
                        <a:cs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p>
                      <a:pPr marL="0" algn="ctr" defTabSz="914400">
                        <a:defRPr/>
                      </a:pPr>
                      <a:r>
                        <a:rPr lang="ru-RU" sz="1600" b="0">
                          <a:solidFill>
                            <a:schemeClr val="dk1"/>
                          </a:solidFill>
                          <a:latin typeface="Times New Roman"/>
                          <a:ea typeface="+mn-ea"/>
                          <a:cs typeface="Times New Roman"/>
                        </a:rPr>
                        <a:t>ООО «Эталон»</a:t>
                      </a:r>
                      <a:endParaRPr lang="ru-RU" sz="1600" b="0">
                        <a:solidFill>
                          <a:schemeClr val="dk1"/>
                        </a:solidFill>
                        <a:latin typeface="Times New Roman"/>
                        <a:ea typeface="+mn-ea"/>
                        <a:cs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p>
                      <a:pPr marL="0" algn="ctr" defTabSz="914400">
                        <a:defRPr/>
                      </a:pPr>
                      <a:r>
                        <a:rPr lang="ru-RU" sz="1600" b="0">
                          <a:solidFill>
                            <a:schemeClr val="dk1"/>
                          </a:solidFill>
                          <a:latin typeface="Times New Roman"/>
                          <a:ea typeface="+mn-ea"/>
                          <a:cs typeface="Times New Roman"/>
                        </a:rPr>
                        <a:t>1,4325</a:t>
                      </a:r>
                      <a:endParaRPr lang="ru-RU" sz="1600" b="0">
                        <a:solidFill>
                          <a:schemeClr val="dk1"/>
                        </a:solidFill>
                        <a:latin typeface="Times New Roman"/>
                        <a:ea typeface="+mn-ea"/>
                        <a:cs typeface="Times New Roman"/>
                      </a:endParaRPr>
                    </a:p>
                  </a:txBody>
                  <a:tcPr marL="9525" marR="9525" marT="9525" marB="0" anchor="ctr"/>
                </a:tc>
              </a:tr>
              <a:tr h="254813">
                <a:tc>
                  <a:txBody>
                    <a:bodyPr/>
                    <a:p>
                      <a:pPr marL="0" algn="ctr" defTabSz="914400">
                        <a:defRPr/>
                      </a:pPr>
                      <a:r>
                        <a:rPr lang="ru-RU" sz="1600" b="0">
                          <a:solidFill>
                            <a:schemeClr val="dk1"/>
                          </a:solidFill>
                          <a:latin typeface="Times New Roman"/>
                          <a:ea typeface="+mn-ea"/>
                          <a:cs typeface="Times New Roman"/>
                        </a:rPr>
                        <a:t>Плеханово</a:t>
                      </a:r>
                      <a:endParaRPr/>
                    </a:p>
                  </a:txBody>
                  <a:tcPr marL="9525" marR="9525" marT="9525" marB="0" anchor="ctr"/>
                </a:tc>
                <a:tc>
                  <a:txBody>
                    <a:bodyPr/>
                    <a:p>
                      <a:pPr marL="0" algn="ctr" defTabSz="914400">
                        <a:defRPr/>
                      </a:pPr>
                      <a:r>
                        <a:rPr lang="ru-RU" sz="1600" b="0">
                          <a:solidFill>
                            <a:schemeClr val="dk1"/>
                          </a:solidFill>
                          <a:latin typeface="Times New Roman"/>
                          <a:ea typeface="+mn-ea"/>
                          <a:cs typeface="Times New Roman"/>
                        </a:rPr>
                        <a:t>АО "</a:t>
                      </a:r>
                      <a:r>
                        <a:rPr lang="ru-RU" sz="1600" b="0">
                          <a:solidFill>
                            <a:schemeClr val="dk1"/>
                          </a:solidFill>
                          <a:latin typeface="Times New Roman"/>
                          <a:ea typeface="+mn-ea"/>
                          <a:cs typeface="Times New Roman"/>
                        </a:rPr>
                        <a:t>Евраз</a:t>
                      </a:r>
                      <a:r>
                        <a:rPr lang="ru-RU" sz="1600" b="0">
                          <a:solidFill>
                            <a:schemeClr val="dk1"/>
                          </a:solidFill>
                          <a:latin typeface="Times New Roman"/>
                          <a:ea typeface="+mn-ea"/>
                          <a:cs typeface="Times New Roman"/>
                        </a:rPr>
                        <a:t> </a:t>
                      </a:r>
                      <a:r>
                        <a:rPr lang="ru-RU" sz="1600" b="0">
                          <a:solidFill>
                            <a:schemeClr val="dk1"/>
                          </a:solidFill>
                          <a:latin typeface="Times New Roman"/>
                          <a:ea typeface="+mn-ea"/>
                          <a:cs typeface="Times New Roman"/>
                        </a:rPr>
                        <a:t>Маркет</a:t>
                      </a:r>
                      <a:r>
                        <a:rPr lang="ru-RU" sz="1600" b="0">
                          <a:solidFill>
                            <a:schemeClr val="dk1"/>
                          </a:solidFill>
                          <a:latin typeface="Times New Roman"/>
                          <a:ea typeface="+mn-ea"/>
                          <a:cs typeface="Times New Roman"/>
                        </a:rPr>
                        <a:t>"</a:t>
                      </a:r>
                      <a:endParaRPr lang="ru-RU" sz="1600" b="0">
                        <a:solidFill>
                          <a:schemeClr val="dk1"/>
                        </a:solidFill>
                        <a:latin typeface="Times New Roman"/>
                        <a:ea typeface="+mn-ea"/>
                        <a:cs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p>
                      <a:pPr marL="0" algn="ctr" defTabSz="914400">
                        <a:defRPr/>
                      </a:pPr>
                      <a:r>
                        <a:rPr lang="ru-RU" sz="1600" b="0">
                          <a:solidFill>
                            <a:schemeClr val="dk1"/>
                          </a:solidFill>
                          <a:latin typeface="Times New Roman"/>
                          <a:ea typeface="+mn-ea"/>
                          <a:cs typeface="Times New Roman"/>
                        </a:rPr>
                        <a:t>1,2382</a:t>
                      </a:r>
                      <a:endParaRPr/>
                    </a:p>
                  </a:txBody>
                  <a:tcPr marL="9525" marR="9525" marT="9525" marB="0" anchor="ctr"/>
                </a:tc>
              </a:tr>
              <a:tr h="254813">
                <a:tc>
                  <a:txBody>
                    <a:bodyPr/>
                    <a:p>
                      <a:pPr marL="0" algn="ctr" defTabSz="914400">
                        <a:defRPr/>
                      </a:pPr>
                      <a:r>
                        <a:rPr lang="ru-RU" sz="1600" b="0">
                          <a:solidFill>
                            <a:schemeClr val="dk1"/>
                          </a:solidFill>
                          <a:latin typeface="Times New Roman"/>
                          <a:ea typeface="+mn-ea"/>
                          <a:cs typeface="Times New Roman"/>
                        </a:rPr>
                        <a:t>Плеханово</a:t>
                      </a:r>
                      <a:endParaRPr lang="ru-RU" sz="1600" b="0">
                        <a:solidFill>
                          <a:schemeClr val="dk1"/>
                        </a:solidFill>
                        <a:latin typeface="Times New Roman"/>
                        <a:ea typeface="+mn-ea"/>
                        <a:cs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p>
                      <a:pPr marL="0" algn="ctr" defTabSz="914400">
                        <a:defRPr/>
                      </a:pPr>
                      <a:r>
                        <a:rPr lang="ru-RU" sz="1600" b="0">
                          <a:solidFill>
                            <a:schemeClr val="dk1"/>
                          </a:solidFill>
                          <a:latin typeface="Times New Roman"/>
                          <a:ea typeface="+mn-ea"/>
                          <a:cs typeface="Times New Roman"/>
                        </a:rPr>
                        <a:t>АО</a:t>
                      </a:r>
                      <a:r>
                        <a:rPr lang="ru-RU" sz="1600" b="0">
                          <a:solidFill>
                            <a:schemeClr val="dk1"/>
                          </a:solidFill>
                          <a:latin typeface="Times New Roman"/>
                          <a:ea typeface="+mn-ea"/>
                          <a:cs typeface="Times New Roman"/>
                        </a:rPr>
                        <a:t> «</a:t>
                      </a:r>
                      <a:r>
                        <a:rPr lang="ru-RU" sz="1600" b="0">
                          <a:solidFill>
                            <a:schemeClr val="dk1"/>
                          </a:solidFill>
                          <a:latin typeface="Times New Roman"/>
                          <a:ea typeface="+mn-ea"/>
                          <a:cs typeface="Times New Roman"/>
                        </a:rPr>
                        <a:t>Металлоторг</a:t>
                      </a:r>
                      <a:r>
                        <a:rPr lang="ru-RU" sz="1600" b="0">
                          <a:solidFill>
                            <a:schemeClr val="dk1"/>
                          </a:solidFill>
                          <a:latin typeface="Times New Roman"/>
                          <a:ea typeface="+mn-ea"/>
                          <a:cs typeface="Times New Roman"/>
                        </a:rPr>
                        <a:t>»</a:t>
                      </a:r>
                      <a:endParaRPr lang="ru-RU" sz="1600" b="0">
                        <a:solidFill>
                          <a:schemeClr val="dk1"/>
                        </a:solidFill>
                        <a:latin typeface="Times New Roman"/>
                        <a:ea typeface="+mn-ea"/>
                        <a:cs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p>
                      <a:pPr marL="0" algn="ctr" defTabSz="914400">
                        <a:defRPr/>
                      </a:pPr>
                      <a:r>
                        <a:rPr lang="ru-RU" sz="1600" b="0">
                          <a:solidFill>
                            <a:schemeClr val="dk1"/>
                          </a:solidFill>
                          <a:latin typeface="Times New Roman"/>
                          <a:ea typeface="+mn-ea"/>
                          <a:cs typeface="Times New Roman"/>
                        </a:rPr>
                        <a:t>0,25</a:t>
                      </a:r>
                      <a:endParaRPr lang="ru-RU" sz="1600" b="0">
                        <a:solidFill>
                          <a:schemeClr val="dk1"/>
                        </a:solidFill>
                        <a:latin typeface="Times New Roman"/>
                        <a:ea typeface="+mn-ea"/>
                        <a:cs typeface="Times New Roman"/>
                      </a:endParaRPr>
                    </a:p>
                  </a:txBody>
                  <a:tcPr marL="9525" marR="9525" marT="9525" marB="0" anchor="ctr"/>
                </a:tc>
              </a:tr>
              <a:tr h="254813">
                <a:tc>
                  <a:txBody>
                    <a:bodyPr/>
                    <a:p>
                      <a:pPr marL="0" algn="ctr" defTabSz="914400">
                        <a:defRPr/>
                      </a:pPr>
                      <a:r>
                        <a:rPr lang="ru-RU" sz="1600" b="0">
                          <a:solidFill>
                            <a:schemeClr val="dk1"/>
                          </a:solidFill>
                          <a:latin typeface="Times New Roman"/>
                          <a:ea typeface="+mn-ea"/>
                          <a:cs typeface="Times New Roman"/>
                        </a:rPr>
                        <a:t>Плеханово</a:t>
                      </a:r>
                      <a:endParaRPr lang="ru-RU" sz="1600" b="0">
                        <a:solidFill>
                          <a:schemeClr val="dk1"/>
                        </a:solidFill>
                        <a:latin typeface="Times New Roman"/>
                        <a:ea typeface="+mn-ea"/>
                        <a:cs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p>
                      <a:pPr marL="0" algn="ctr" defTabSz="914400">
                        <a:defRPr/>
                      </a:pPr>
                      <a:r>
                        <a:rPr lang="ru-RU" sz="1600" b="0">
                          <a:solidFill>
                            <a:schemeClr val="dk1"/>
                          </a:solidFill>
                          <a:latin typeface="Times New Roman"/>
                          <a:ea typeface="+mn-ea"/>
                          <a:cs typeface="Times New Roman"/>
                        </a:rPr>
                        <a:t>ООО «</a:t>
                      </a:r>
                      <a:r>
                        <a:rPr lang="ru-RU" sz="1600" b="0">
                          <a:solidFill>
                            <a:schemeClr val="dk1"/>
                          </a:solidFill>
                          <a:latin typeface="Times New Roman"/>
                          <a:ea typeface="+mn-ea"/>
                          <a:cs typeface="Times New Roman"/>
                        </a:rPr>
                        <a:t>ПрофЛист</a:t>
                      </a:r>
                      <a:endParaRPr lang="ru-RU" sz="1600" b="0">
                        <a:solidFill>
                          <a:schemeClr val="dk1"/>
                        </a:solidFill>
                        <a:latin typeface="Times New Roman"/>
                        <a:ea typeface="+mn-ea"/>
                        <a:cs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p>
                      <a:pPr marL="0" algn="ctr" defTabSz="914400">
                        <a:defRPr/>
                      </a:pPr>
                      <a:r>
                        <a:rPr lang="ru-RU" sz="1600" b="0">
                          <a:solidFill>
                            <a:schemeClr val="dk1"/>
                          </a:solidFill>
                          <a:latin typeface="Times New Roman"/>
                          <a:ea typeface="+mn-ea"/>
                          <a:cs typeface="Times New Roman"/>
                        </a:rPr>
                        <a:t>0,1309</a:t>
                      </a:r>
                      <a:endParaRPr lang="ru-RU" sz="1600" b="0">
                        <a:solidFill>
                          <a:schemeClr val="dk1"/>
                        </a:solidFill>
                        <a:latin typeface="Times New Roman"/>
                        <a:ea typeface="+mn-ea"/>
                        <a:cs typeface="Times New Roman"/>
                      </a:endParaRPr>
                    </a:p>
                  </a:txBody>
                  <a:tcPr marL="9525" marR="9525" marT="9525" marB="0" anchor="ctr"/>
                </a:tc>
              </a:tr>
              <a:tr h="254813">
                <a:tc>
                  <a:txBody>
                    <a:bodyPr/>
                    <a:p>
                      <a:pPr marL="0" algn="ctr" defTabSz="914400">
                        <a:defRPr/>
                      </a:pPr>
                      <a:r>
                        <a:rPr lang="ru-RU" sz="1600" b="0">
                          <a:solidFill>
                            <a:schemeClr val="dk1"/>
                          </a:solidFill>
                          <a:latin typeface="Times New Roman"/>
                          <a:ea typeface="+mn-ea"/>
                          <a:cs typeface="Times New Roman"/>
                        </a:rPr>
                        <a:t>Присады</a:t>
                      </a:r>
                      <a:endParaRPr lang="ru-RU" sz="1600" b="0">
                        <a:solidFill>
                          <a:schemeClr val="dk1"/>
                        </a:solidFill>
                        <a:latin typeface="Times New Roman"/>
                        <a:ea typeface="+mn-ea"/>
                        <a:cs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p>
                      <a:pPr marL="0" algn="ctr" defTabSz="914400">
                        <a:defRPr/>
                      </a:pPr>
                      <a:r>
                        <a:rPr lang="ru-RU" sz="1600" b="0">
                          <a:solidFill>
                            <a:schemeClr val="dk1"/>
                          </a:solidFill>
                          <a:latin typeface="Times New Roman"/>
                          <a:ea typeface="+mn-ea"/>
                          <a:cs typeface="Times New Roman"/>
                        </a:rPr>
                        <a:t>АО  «</a:t>
                      </a:r>
                      <a:r>
                        <a:rPr lang="ru-RU" sz="1600" b="0">
                          <a:solidFill>
                            <a:schemeClr val="dk1"/>
                          </a:solidFill>
                          <a:latin typeface="Times New Roman"/>
                          <a:ea typeface="+mn-ea"/>
                          <a:cs typeface="Times New Roman"/>
                        </a:rPr>
                        <a:t>Тулачермет</a:t>
                      </a:r>
                      <a:r>
                        <a:rPr lang="ru-RU" sz="1600" b="0">
                          <a:solidFill>
                            <a:schemeClr val="dk1"/>
                          </a:solidFill>
                          <a:latin typeface="Times New Roman"/>
                          <a:ea typeface="+mn-ea"/>
                          <a:cs typeface="Times New Roman"/>
                        </a:rPr>
                        <a:t>»</a:t>
                      </a:r>
                      <a:endParaRPr/>
                    </a:p>
                  </a:txBody>
                  <a:tcPr marL="9525" marR="9525" marT="9525" marB="0" anchor="ctr"/>
                </a:tc>
                <a:tc>
                  <a:txBody>
                    <a:bodyPr/>
                    <a:p>
                      <a:pPr marL="0" algn="ctr" defTabSz="914400">
                        <a:defRPr/>
                      </a:pPr>
                      <a:r>
                        <a:rPr lang="ru-RU" sz="1600" b="0">
                          <a:solidFill>
                            <a:schemeClr val="dk1"/>
                          </a:solidFill>
                          <a:latin typeface="Times New Roman"/>
                          <a:ea typeface="+mn-ea"/>
                          <a:cs typeface="Times New Roman"/>
                        </a:rPr>
                        <a:t>77,681</a:t>
                      </a:r>
                      <a:endParaRPr lang="ru-RU" sz="1600" b="0">
                        <a:solidFill>
                          <a:schemeClr val="dk1"/>
                        </a:solidFill>
                        <a:latin typeface="Times New Roman"/>
                        <a:ea typeface="+mn-ea"/>
                        <a:cs typeface="Times New Roman"/>
                      </a:endParaRPr>
                    </a:p>
                  </a:txBody>
                  <a:tcPr marL="9525" marR="9525" marT="9525" marB="0" anchor="ctr"/>
                </a:tc>
              </a:tr>
              <a:tr h="254813">
                <a:tc>
                  <a:txBody>
                    <a:bodyPr/>
                    <a:p>
                      <a:pPr marL="0" algn="ctr" defTabSz="914400">
                        <a:defRPr/>
                      </a:pPr>
                      <a:r>
                        <a:rPr lang="ru-RU" sz="1600" b="0">
                          <a:solidFill>
                            <a:schemeClr val="dk1"/>
                          </a:solidFill>
                          <a:latin typeface="Times New Roman"/>
                          <a:ea typeface="+mn-ea"/>
                          <a:cs typeface="Times New Roman"/>
                        </a:rPr>
                        <a:t>Присады</a:t>
                      </a:r>
                      <a:endParaRPr lang="ru-RU" sz="1600" b="0">
                        <a:solidFill>
                          <a:schemeClr val="dk1"/>
                        </a:solidFill>
                        <a:latin typeface="Times New Roman"/>
                        <a:ea typeface="+mn-ea"/>
                        <a:cs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p>
                      <a:pPr marL="0" algn="ctr" defTabSz="914400">
                        <a:defRPr/>
                      </a:pPr>
                      <a:r>
                        <a:rPr lang="ru-RU" sz="1600" b="0">
                          <a:solidFill>
                            <a:schemeClr val="dk1"/>
                          </a:solidFill>
                          <a:latin typeface="Times New Roman"/>
                          <a:ea typeface="+mn-ea"/>
                          <a:cs typeface="Times New Roman"/>
                        </a:rPr>
                        <a:t>ООО «ПК Строительная индустрия»</a:t>
                      </a:r>
                      <a:endParaRPr lang="ru-RU" sz="1600" b="0">
                        <a:solidFill>
                          <a:schemeClr val="dk1"/>
                        </a:solidFill>
                        <a:latin typeface="Times New Roman"/>
                        <a:ea typeface="+mn-ea"/>
                        <a:cs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p>
                      <a:pPr marL="0" algn="ctr" defTabSz="914400">
                        <a:defRPr/>
                      </a:pPr>
                      <a:r>
                        <a:rPr lang="ru-RU" sz="1600" b="0">
                          <a:solidFill>
                            <a:schemeClr val="dk1"/>
                          </a:solidFill>
                          <a:latin typeface="Times New Roman"/>
                          <a:ea typeface="+mn-ea"/>
                          <a:cs typeface="Times New Roman"/>
                        </a:rPr>
                        <a:t>0,8345</a:t>
                      </a:r>
                      <a:endParaRPr lang="ru-RU" sz="1600" b="0">
                        <a:solidFill>
                          <a:schemeClr val="dk1"/>
                        </a:solidFill>
                        <a:latin typeface="Times New Roman"/>
                        <a:ea typeface="+mn-ea"/>
                        <a:cs typeface="Times New Roman"/>
                      </a:endParaRPr>
                    </a:p>
                  </a:txBody>
                  <a:tcPr marL="9525" marR="9525" marT="9525" marB="0" anchor="ctr"/>
                </a:tc>
              </a:tr>
              <a:tr h="254813">
                <a:tc>
                  <a:txBody>
                    <a:bodyPr/>
                    <a:p>
                      <a:pPr marL="0" algn="ctr" defTabSz="914400">
                        <a:defRPr/>
                      </a:pPr>
                      <a:r>
                        <a:rPr lang="ru-RU" sz="1600" b="0">
                          <a:solidFill>
                            <a:schemeClr val="dk1"/>
                          </a:solidFill>
                          <a:latin typeface="Times New Roman"/>
                          <a:ea typeface="+mn-ea"/>
                          <a:cs typeface="Times New Roman"/>
                        </a:rPr>
                        <a:t>Промгипсовая</a:t>
                      </a:r>
                      <a:endParaRPr lang="ru-RU" sz="1600" b="0">
                        <a:solidFill>
                          <a:schemeClr val="dk1"/>
                        </a:solidFill>
                        <a:latin typeface="Times New Roman"/>
                        <a:ea typeface="+mn-ea"/>
                        <a:cs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p>
                      <a:pPr marL="0" algn="ctr" defTabSz="914400">
                        <a:defRPr/>
                      </a:pPr>
                      <a:r>
                        <a:rPr lang="ru-RU" sz="1600" b="0">
                          <a:solidFill>
                            <a:schemeClr val="dk1"/>
                          </a:solidFill>
                          <a:latin typeface="Times New Roman"/>
                          <a:ea typeface="+mn-ea"/>
                          <a:cs typeface="Times New Roman"/>
                        </a:rPr>
                        <a:t>ООО "</a:t>
                      </a:r>
                      <a:r>
                        <a:rPr lang="ru-RU" sz="1600" b="0">
                          <a:solidFill>
                            <a:schemeClr val="dk1"/>
                          </a:solidFill>
                          <a:latin typeface="Times New Roman"/>
                          <a:ea typeface="+mn-ea"/>
                          <a:cs typeface="Times New Roman"/>
                        </a:rPr>
                        <a:t>Проктер</a:t>
                      </a:r>
                      <a:r>
                        <a:rPr lang="ru-RU" sz="1600" b="0">
                          <a:solidFill>
                            <a:schemeClr val="dk1"/>
                          </a:solidFill>
                          <a:latin typeface="Times New Roman"/>
                          <a:ea typeface="+mn-ea"/>
                          <a:cs typeface="Times New Roman"/>
                        </a:rPr>
                        <a:t> </a:t>
                      </a:r>
                      <a:r>
                        <a:rPr lang="ru-RU" sz="1600" b="0">
                          <a:solidFill>
                            <a:schemeClr val="dk1"/>
                          </a:solidFill>
                          <a:latin typeface="Times New Roman"/>
                          <a:ea typeface="+mn-ea"/>
                          <a:cs typeface="Times New Roman"/>
                        </a:rPr>
                        <a:t>энд</a:t>
                      </a:r>
                      <a:r>
                        <a:rPr lang="ru-RU" sz="1600" b="0">
                          <a:solidFill>
                            <a:schemeClr val="dk1"/>
                          </a:solidFill>
                          <a:latin typeface="Times New Roman"/>
                          <a:ea typeface="+mn-ea"/>
                          <a:cs typeface="Times New Roman"/>
                        </a:rPr>
                        <a:t> </a:t>
                      </a:r>
                      <a:r>
                        <a:rPr lang="ru-RU" sz="1600" b="0">
                          <a:solidFill>
                            <a:schemeClr val="dk1"/>
                          </a:solidFill>
                          <a:latin typeface="Times New Roman"/>
                          <a:ea typeface="+mn-ea"/>
                          <a:cs typeface="Times New Roman"/>
                        </a:rPr>
                        <a:t>Гембл</a:t>
                      </a:r>
                      <a:r>
                        <a:rPr lang="ru-RU" sz="1600" b="0">
                          <a:solidFill>
                            <a:schemeClr val="dk1"/>
                          </a:solidFill>
                          <a:latin typeface="Times New Roman"/>
                          <a:ea typeface="+mn-ea"/>
                          <a:cs typeface="Times New Roman"/>
                        </a:rPr>
                        <a:t> Новомосковск"</a:t>
                      </a:r>
                      <a:endParaRPr/>
                    </a:p>
                  </a:txBody>
                  <a:tcPr marL="9525" marR="9525" marT="9525" marB="0" anchor="ctr"/>
                </a:tc>
                <a:tc>
                  <a:txBody>
                    <a:bodyPr/>
                    <a:p>
                      <a:pPr marL="0" algn="ctr" defTabSz="914400">
                        <a:defRPr/>
                      </a:pPr>
                      <a:r>
                        <a:rPr lang="ru-RU" sz="1600" b="0">
                          <a:solidFill>
                            <a:schemeClr val="dk1"/>
                          </a:solidFill>
                          <a:latin typeface="Times New Roman"/>
                          <a:ea typeface="+mn-ea"/>
                          <a:cs typeface="Times New Roman"/>
                        </a:rPr>
                        <a:t>13,8414</a:t>
                      </a:r>
                      <a:endParaRPr/>
                    </a:p>
                  </a:txBody>
                  <a:tcPr marL="9525" marR="9525" marT="9525" marB="0" anchor="ctr"/>
                </a:tc>
              </a:tr>
              <a:tr h="254813">
                <a:tc>
                  <a:txBody>
                    <a:bodyPr/>
                    <a:p>
                      <a:pPr marL="0" algn="ctr" defTabSz="914400">
                        <a:defRPr/>
                      </a:pPr>
                      <a:r>
                        <a:rPr lang="ru-RU" sz="1600" b="0">
                          <a:solidFill>
                            <a:schemeClr val="dk1"/>
                          </a:solidFill>
                          <a:latin typeface="Times New Roman"/>
                          <a:ea typeface="+mn-ea"/>
                          <a:cs typeface="Times New Roman"/>
                        </a:rPr>
                        <a:t>Промгипсовая</a:t>
                      </a:r>
                      <a:endParaRPr lang="ru-RU" sz="1600" b="0">
                        <a:solidFill>
                          <a:schemeClr val="dk1"/>
                        </a:solidFill>
                        <a:latin typeface="Times New Roman"/>
                        <a:ea typeface="+mn-ea"/>
                        <a:cs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p>
                      <a:pPr marL="0" algn="ctr" defTabSz="914400">
                        <a:defRPr/>
                      </a:pPr>
                      <a:r>
                        <a:rPr lang="ru-RU" sz="1600" b="0">
                          <a:solidFill>
                            <a:schemeClr val="dk1"/>
                          </a:solidFill>
                          <a:latin typeface="Times New Roman"/>
                          <a:ea typeface="+mn-ea"/>
                          <a:cs typeface="Times New Roman"/>
                        </a:rPr>
                        <a:t>ООО "</a:t>
                      </a:r>
                      <a:r>
                        <a:rPr lang="ru-RU" sz="1600" b="0">
                          <a:solidFill>
                            <a:schemeClr val="dk1"/>
                          </a:solidFill>
                          <a:latin typeface="Times New Roman"/>
                          <a:ea typeface="+mn-ea"/>
                          <a:cs typeface="Times New Roman"/>
                        </a:rPr>
                        <a:t>Кнауф</a:t>
                      </a:r>
                      <a:r>
                        <a:rPr lang="ru-RU" sz="1600" b="0">
                          <a:solidFill>
                            <a:schemeClr val="dk1"/>
                          </a:solidFill>
                          <a:latin typeface="Times New Roman"/>
                          <a:ea typeface="+mn-ea"/>
                          <a:cs typeface="Times New Roman"/>
                        </a:rPr>
                        <a:t> Гипс Новомосковск"</a:t>
                      </a:r>
                      <a:endParaRPr/>
                    </a:p>
                  </a:txBody>
                  <a:tcPr marL="9525" marR="9525" marT="9525" marB="0" anchor="ctr"/>
                </a:tc>
                <a:tc>
                  <a:txBody>
                    <a:bodyPr/>
                    <a:p>
                      <a:pPr marL="0" algn="ctr" defTabSz="914400">
                        <a:defRPr/>
                      </a:pPr>
                      <a:r>
                        <a:rPr lang="ru-RU" sz="1600" b="0">
                          <a:solidFill>
                            <a:schemeClr val="dk1"/>
                          </a:solidFill>
                          <a:latin typeface="Times New Roman"/>
                          <a:ea typeface="+mn-ea"/>
                          <a:cs typeface="Times New Roman"/>
                        </a:rPr>
                        <a:t>10,4145</a:t>
                      </a:r>
                      <a:endParaRPr lang="ru-RU" sz="1600" b="0">
                        <a:solidFill>
                          <a:schemeClr val="dk1"/>
                        </a:solidFill>
                        <a:latin typeface="Times New Roman"/>
                        <a:ea typeface="+mn-ea"/>
                        <a:cs typeface="Times New Roman"/>
                      </a:endParaRPr>
                    </a:p>
                  </a:txBody>
                  <a:tcPr marL="9525" marR="9525" marT="9525" marB="0" anchor="ctr"/>
                </a:tc>
              </a:tr>
              <a:tr h="254813">
                <a:tc>
                  <a:txBody>
                    <a:bodyPr/>
                    <a:p>
                      <a:pPr marL="0" algn="ctr" defTabSz="914400">
                        <a:defRPr/>
                      </a:pPr>
                      <a:r>
                        <a:rPr lang="ru-RU" sz="1600" b="0">
                          <a:solidFill>
                            <a:schemeClr val="dk1"/>
                          </a:solidFill>
                          <a:latin typeface="Times New Roman"/>
                          <a:ea typeface="+mn-ea"/>
                          <a:cs typeface="Times New Roman"/>
                        </a:rPr>
                        <a:t>Промгипсовая</a:t>
                      </a:r>
                      <a:endParaRPr lang="ru-RU" sz="1600" b="0">
                        <a:solidFill>
                          <a:schemeClr val="dk1"/>
                        </a:solidFill>
                        <a:latin typeface="Times New Roman"/>
                        <a:ea typeface="+mn-ea"/>
                        <a:cs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p>
                      <a:pPr marL="0" algn="ctr" defTabSz="914400">
                        <a:defRPr/>
                      </a:pPr>
                      <a:r>
                        <a:rPr lang="ru-RU" sz="1600" b="0">
                          <a:solidFill>
                            <a:schemeClr val="dk1"/>
                          </a:solidFill>
                          <a:latin typeface="Times New Roman"/>
                          <a:ea typeface="+mn-ea"/>
                          <a:cs typeface="Times New Roman"/>
                        </a:rPr>
                        <a:t>АО «</a:t>
                      </a:r>
                      <a:r>
                        <a:rPr lang="ru-RU" sz="1600" b="0">
                          <a:solidFill>
                            <a:schemeClr val="dk1"/>
                          </a:solidFill>
                          <a:latin typeface="Times New Roman"/>
                          <a:ea typeface="+mn-ea"/>
                          <a:cs typeface="Times New Roman"/>
                        </a:rPr>
                        <a:t>Гостек</a:t>
                      </a:r>
                      <a:r>
                        <a:rPr lang="ru-RU" sz="1600" b="0">
                          <a:solidFill>
                            <a:schemeClr val="dk1"/>
                          </a:solidFill>
                          <a:latin typeface="Times New Roman"/>
                          <a:ea typeface="+mn-ea"/>
                          <a:cs typeface="Times New Roman"/>
                        </a:rPr>
                        <a:t> –Центр»</a:t>
                      </a:r>
                      <a:endParaRPr lang="ru-RU" sz="1600" b="0">
                        <a:solidFill>
                          <a:schemeClr val="dk1"/>
                        </a:solidFill>
                        <a:latin typeface="Times New Roman"/>
                        <a:ea typeface="+mn-ea"/>
                        <a:cs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p>
                      <a:pPr marL="0" algn="ctr" defTabSz="914400">
                        <a:defRPr/>
                      </a:pPr>
                      <a:r>
                        <a:rPr lang="ru-RU" sz="1600" b="0">
                          <a:solidFill>
                            <a:schemeClr val="dk1"/>
                          </a:solidFill>
                          <a:latin typeface="Times New Roman"/>
                          <a:ea typeface="+mn-ea"/>
                          <a:cs typeface="Times New Roman"/>
                        </a:rPr>
                        <a:t>1,417</a:t>
                      </a:r>
                      <a:endParaRPr lang="ru-RU" sz="1600" b="0">
                        <a:solidFill>
                          <a:schemeClr val="dk1"/>
                        </a:solidFill>
                        <a:latin typeface="Times New Roman"/>
                        <a:ea typeface="+mn-ea"/>
                        <a:cs typeface="Times New Roman"/>
                      </a:endParaRPr>
                    </a:p>
                  </a:txBody>
                  <a:tcPr marL="9525" marR="9525" marT="9525" marB="0" anchor="ctr"/>
                </a:tc>
              </a:tr>
              <a:tr h="254813">
                <a:tc>
                  <a:txBody>
                    <a:bodyPr/>
                    <a:p>
                      <a:pPr marL="0" algn="ctr" defTabSz="914400">
                        <a:defRPr/>
                      </a:pPr>
                      <a:r>
                        <a:rPr lang="ru-RU" sz="1600" b="0">
                          <a:solidFill>
                            <a:schemeClr val="dk1"/>
                          </a:solidFill>
                          <a:latin typeface="Times New Roman"/>
                          <a:ea typeface="+mn-ea"/>
                          <a:cs typeface="Times New Roman"/>
                        </a:rPr>
                        <a:t>Промгипсовая</a:t>
                      </a:r>
                      <a:endParaRPr lang="ru-RU" sz="1600" b="0">
                        <a:solidFill>
                          <a:schemeClr val="dk1"/>
                        </a:solidFill>
                        <a:latin typeface="Times New Roman"/>
                        <a:ea typeface="+mn-ea"/>
                        <a:cs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p>
                      <a:pPr marL="0" algn="ctr" defTabSz="914400">
                        <a:defRPr/>
                      </a:pPr>
                      <a:r>
                        <a:rPr lang="ru-RU" sz="1600" b="0">
                          <a:solidFill>
                            <a:schemeClr val="dk1"/>
                          </a:solidFill>
                          <a:latin typeface="Times New Roman"/>
                          <a:ea typeface="+mn-ea"/>
                          <a:cs typeface="Times New Roman"/>
                        </a:rPr>
                        <a:t>ООО «</a:t>
                      </a:r>
                      <a:r>
                        <a:rPr lang="ru-RU" sz="1600" b="0">
                          <a:solidFill>
                            <a:schemeClr val="dk1"/>
                          </a:solidFill>
                          <a:latin typeface="Times New Roman"/>
                          <a:ea typeface="+mn-ea"/>
                          <a:cs typeface="Times New Roman"/>
                        </a:rPr>
                        <a:t>ПромТехноПарк</a:t>
                      </a:r>
                      <a:r>
                        <a:rPr lang="ru-RU" sz="1600" b="0">
                          <a:solidFill>
                            <a:schemeClr val="dk1"/>
                          </a:solidFill>
                          <a:latin typeface="Times New Roman"/>
                          <a:ea typeface="+mn-ea"/>
                          <a:cs typeface="Times New Roman"/>
                        </a:rPr>
                        <a:t>»</a:t>
                      </a:r>
                      <a:endParaRPr lang="ru-RU" sz="1600" b="0">
                        <a:solidFill>
                          <a:schemeClr val="dk1"/>
                        </a:solidFill>
                        <a:latin typeface="Times New Roman"/>
                        <a:ea typeface="+mn-ea"/>
                        <a:cs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p>
                      <a:pPr marL="0" algn="ctr" defTabSz="914400">
                        <a:defRPr/>
                      </a:pPr>
                      <a:r>
                        <a:rPr lang="ru-RU" sz="1600" b="0">
                          <a:solidFill>
                            <a:schemeClr val="dk1"/>
                          </a:solidFill>
                          <a:latin typeface="Times New Roman"/>
                          <a:ea typeface="+mn-ea"/>
                          <a:cs typeface="Times New Roman"/>
                        </a:rPr>
                        <a:t>13,1824</a:t>
                      </a:r>
                      <a:endParaRPr lang="ru-RU" sz="1600" b="0">
                        <a:solidFill>
                          <a:schemeClr val="dk1"/>
                        </a:solidFill>
                        <a:latin typeface="Times New Roman"/>
                        <a:ea typeface="+mn-ea"/>
                        <a:cs typeface="Times New Roman"/>
                      </a:endParaRPr>
                    </a:p>
                  </a:txBody>
                  <a:tcPr marL="9525" marR="9525" marT="9525" marB="0" anchor="ctr"/>
                </a:tc>
              </a:tr>
              <a:tr h="254813">
                <a:tc>
                  <a:txBody>
                    <a:bodyPr/>
                    <a:p>
                      <a:pPr marL="0" algn="ctr" defTabSz="914400">
                        <a:defRPr/>
                      </a:pPr>
                      <a:r>
                        <a:rPr lang="ru-RU" sz="1600" b="0">
                          <a:solidFill>
                            <a:schemeClr val="dk1"/>
                          </a:solidFill>
                          <a:latin typeface="Times New Roman"/>
                          <a:ea typeface="+mn-ea"/>
                          <a:cs typeface="Times New Roman"/>
                        </a:rPr>
                        <a:t>Промгипсовая</a:t>
                      </a:r>
                      <a:endParaRPr lang="ru-RU" sz="1600" b="0">
                        <a:solidFill>
                          <a:schemeClr val="dk1"/>
                        </a:solidFill>
                        <a:latin typeface="Times New Roman"/>
                        <a:ea typeface="+mn-ea"/>
                        <a:cs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p>
                      <a:pPr marL="0" algn="ctr" defTabSz="914400">
                        <a:defRPr/>
                      </a:pPr>
                      <a:r>
                        <a:rPr lang="ru-RU" sz="1600" b="0">
                          <a:solidFill>
                            <a:schemeClr val="dk1"/>
                          </a:solidFill>
                          <a:latin typeface="Times New Roman"/>
                          <a:ea typeface="+mn-ea"/>
                          <a:cs typeface="Times New Roman"/>
                        </a:rPr>
                        <a:t>АО «Первомайский завод ЖБИ»</a:t>
                      </a:r>
                      <a:endParaRPr lang="ru-RU" sz="1600" b="0">
                        <a:solidFill>
                          <a:schemeClr val="dk1"/>
                        </a:solidFill>
                        <a:latin typeface="Times New Roman"/>
                        <a:ea typeface="+mn-ea"/>
                        <a:cs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p>
                      <a:pPr marL="0" algn="ctr" defTabSz="914400">
                        <a:defRPr/>
                      </a:pPr>
                      <a:r>
                        <a:rPr lang="ru-RU" sz="1600" b="0">
                          <a:solidFill>
                            <a:schemeClr val="dk1"/>
                          </a:solidFill>
                          <a:latin typeface="Times New Roman"/>
                          <a:ea typeface="+mn-ea"/>
                          <a:cs typeface="Times New Roman"/>
                        </a:rPr>
                        <a:t>0,884</a:t>
                      </a:r>
                      <a:endParaRPr lang="ru-RU" sz="1600" b="0">
                        <a:solidFill>
                          <a:schemeClr val="dk1"/>
                        </a:solidFill>
                        <a:latin typeface="Times New Roman"/>
                        <a:ea typeface="+mn-ea"/>
                        <a:cs typeface="Times New Roman"/>
                      </a:endParaRPr>
                    </a:p>
                  </a:txBody>
                  <a:tcPr marL="9525" marR="9525" marT="9525" marB="0" anchor="ctr"/>
                </a:tc>
              </a:tr>
              <a:tr h="254813">
                <a:tc>
                  <a:txBody>
                    <a:bodyPr/>
                    <a:p>
                      <a:pPr marL="0" algn="ctr" defTabSz="914400">
                        <a:defRPr/>
                      </a:pPr>
                      <a:r>
                        <a:rPr lang="ru-RU" sz="1600" b="0">
                          <a:solidFill>
                            <a:schemeClr val="dk1"/>
                          </a:solidFill>
                          <a:latin typeface="Times New Roman"/>
                          <a:ea typeface="+mn-ea"/>
                          <a:cs typeface="Times New Roman"/>
                        </a:rPr>
                        <a:t>Сборная-Угольная</a:t>
                      </a:r>
                      <a:endParaRPr/>
                    </a:p>
                  </a:txBody>
                  <a:tcPr marL="9525" marR="9525" marT="9525" marB="0" anchor="ctr"/>
                </a:tc>
                <a:tc>
                  <a:txBody>
                    <a:bodyPr/>
                    <a:p>
                      <a:pPr marL="0" algn="ctr" defTabSz="914400">
                        <a:defRPr/>
                      </a:pPr>
                      <a:r>
                        <a:rPr lang="ru-RU" sz="1600" b="0">
                          <a:solidFill>
                            <a:schemeClr val="dk1"/>
                          </a:solidFill>
                          <a:latin typeface="Times New Roman"/>
                          <a:ea typeface="+mn-ea"/>
                          <a:cs typeface="Times New Roman"/>
                        </a:rPr>
                        <a:t>ИП Долгополова</a:t>
                      </a:r>
                      <a:endParaRPr/>
                    </a:p>
                  </a:txBody>
                  <a:tcPr marL="9525" marR="9525" marT="9525" marB="0" anchor="ctr"/>
                </a:tc>
                <a:tc>
                  <a:txBody>
                    <a:bodyPr/>
                    <a:p>
                      <a:pPr marL="0" algn="ctr" defTabSz="914400">
                        <a:defRPr/>
                      </a:pPr>
                      <a:r>
                        <a:rPr lang="ru-RU" sz="1600" b="0">
                          <a:solidFill>
                            <a:schemeClr val="dk1"/>
                          </a:solidFill>
                          <a:latin typeface="Times New Roman"/>
                          <a:ea typeface="+mn-ea"/>
                          <a:cs typeface="Times New Roman"/>
                        </a:rPr>
                        <a:t>0,25</a:t>
                      </a:r>
                      <a:endParaRPr/>
                    </a:p>
                  </a:txBody>
                  <a:tcPr marL="9525" marR="9525" marT="9525" marB="0" anchor="ctr"/>
                </a:tc>
              </a:tr>
              <a:tr h="254813">
                <a:tc>
                  <a:txBody>
                    <a:bodyPr/>
                    <a:p>
                      <a:pPr marL="0" algn="ctr" defTabSz="914400">
                        <a:defRPr/>
                      </a:pPr>
                      <a:r>
                        <a:rPr lang="ru-RU" sz="1600" b="0">
                          <a:solidFill>
                            <a:schemeClr val="dk1"/>
                          </a:solidFill>
                          <a:latin typeface="Times New Roman"/>
                          <a:ea typeface="+mn-ea"/>
                          <a:cs typeface="Times New Roman"/>
                        </a:rPr>
                        <a:t>Сборная-Угольная</a:t>
                      </a:r>
                      <a:endParaRPr/>
                    </a:p>
                  </a:txBody>
                  <a:tcPr marL="9525" marR="9525" marT="9525" marB="0" anchor="ctr"/>
                </a:tc>
                <a:tc>
                  <a:txBody>
                    <a:bodyPr/>
                    <a:p>
                      <a:pPr marL="0" algn="ctr" defTabSz="914400">
                        <a:defRPr/>
                      </a:pPr>
                      <a:r>
                        <a:rPr lang="ru-RU" sz="1600" b="0">
                          <a:solidFill>
                            <a:schemeClr val="dk1"/>
                          </a:solidFill>
                          <a:latin typeface="Times New Roman"/>
                          <a:ea typeface="+mn-ea"/>
                          <a:cs typeface="Times New Roman"/>
                        </a:rPr>
                        <a:t>ООО "ТРАНСГАЗ"</a:t>
                      </a:r>
                      <a:endParaRPr/>
                    </a:p>
                  </a:txBody>
                  <a:tcPr marL="9525" marR="9525" marT="9525" marB="0" anchor="ctr"/>
                </a:tc>
                <a:tc>
                  <a:txBody>
                    <a:bodyPr/>
                    <a:p>
                      <a:pPr marL="0" algn="ctr" defTabSz="914400">
                        <a:defRPr/>
                      </a:pPr>
                      <a:r>
                        <a:rPr lang="ru-RU" sz="1600" b="0">
                          <a:solidFill>
                            <a:schemeClr val="dk1"/>
                          </a:solidFill>
                          <a:latin typeface="Times New Roman"/>
                          <a:ea typeface="+mn-ea"/>
                          <a:cs typeface="Times New Roman"/>
                        </a:rPr>
                        <a:t>0,676</a:t>
                      </a:r>
                      <a:endParaRPr/>
                    </a:p>
                  </a:txBody>
                  <a:tcPr marL="9525" marR="9525" marT="9525" marB="0" anchor="ctr"/>
                </a:tc>
              </a:tr>
              <a:tr h="254813">
                <a:tc>
                  <a:txBody>
                    <a:bodyPr/>
                    <a:p>
                      <a:pPr marL="0" algn="ctr" defTabSz="914400">
                        <a:defRPr/>
                      </a:pPr>
                      <a:r>
                        <a:rPr lang="ru-RU" sz="1600" b="0">
                          <a:solidFill>
                            <a:schemeClr val="dk1"/>
                          </a:solidFill>
                          <a:latin typeface="Times New Roman"/>
                          <a:ea typeface="+mn-ea"/>
                          <a:cs typeface="Times New Roman"/>
                        </a:rPr>
                        <a:t>Сборная-Угольная</a:t>
                      </a:r>
                      <a:endParaRPr/>
                    </a:p>
                  </a:txBody>
                  <a:tcPr marL="9525" marR="9525" marT="9525" marB="0" anchor="ctr"/>
                </a:tc>
                <a:tc>
                  <a:txBody>
                    <a:bodyPr/>
                    <a:p>
                      <a:pPr marL="0" algn="ctr" defTabSz="914400">
                        <a:defRPr/>
                      </a:pPr>
                      <a:r>
                        <a:rPr lang="ru-RU" sz="1600" b="0">
                          <a:solidFill>
                            <a:schemeClr val="dk1"/>
                          </a:solidFill>
                          <a:latin typeface="Times New Roman"/>
                          <a:ea typeface="+mn-ea"/>
                          <a:cs typeface="Times New Roman"/>
                        </a:rPr>
                        <a:t>АО "</a:t>
                      </a:r>
                      <a:r>
                        <a:rPr lang="ru-RU" sz="1600" b="0">
                          <a:solidFill>
                            <a:schemeClr val="dk1"/>
                          </a:solidFill>
                          <a:latin typeface="Times New Roman"/>
                          <a:ea typeface="+mn-ea"/>
                          <a:cs typeface="Times New Roman"/>
                        </a:rPr>
                        <a:t>Новомосковскогнеупор</a:t>
                      </a:r>
                      <a:r>
                        <a:rPr lang="ru-RU" sz="1600" b="0">
                          <a:solidFill>
                            <a:schemeClr val="dk1"/>
                          </a:solidFill>
                          <a:latin typeface="Times New Roman"/>
                          <a:ea typeface="+mn-ea"/>
                          <a:cs typeface="Times New Roman"/>
                        </a:rPr>
                        <a:t>"</a:t>
                      </a:r>
                      <a:endParaRPr/>
                    </a:p>
                  </a:txBody>
                  <a:tcPr marL="9525" marR="9525" marT="9525" marB="0" anchor="ctr"/>
                </a:tc>
                <a:tc>
                  <a:txBody>
                    <a:bodyPr/>
                    <a:p>
                      <a:pPr marL="0" algn="ctr" defTabSz="914400">
                        <a:defRPr/>
                      </a:pPr>
                      <a:r>
                        <a:rPr lang="ru-RU" sz="1600" b="0">
                          <a:solidFill>
                            <a:schemeClr val="dk1"/>
                          </a:solidFill>
                          <a:latin typeface="Times New Roman"/>
                          <a:ea typeface="+mn-ea"/>
                          <a:cs typeface="Times New Roman"/>
                        </a:rPr>
                        <a:t>1,861</a:t>
                      </a:r>
                      <a:endParaRPr/>
                    </a:p>
                  </a:txBody>
                  <a:tcPr marL="9525" marR="9525" marT="9525" marB="0" anchor="ctr"/>
                </a:tc>
              </a:tr>
              <a:tr h="254813">
                <a:tc>
                  <a:txBody>
                    <a:bodyPr/>
                    <a:p>
                      <a:pPr marL="0" algn="ctr" defTabSz="914400">
                        <a:defRPr/>
                      </a:pPr>
                      <a:r>
                        <a:rPr lang="ru-RU" sz="1600" b="0">
                          <a:solidFill>
                            <a:schemeClr val="dk1"/>
                          </a:solidFill>
                          <a:latin typeface="Times New Roman"/>
                          <a:ea typeface="+mn-ea"/>
                          <a:cs typeface="Times New Roman"/>
                        </a:rPr>
                        <a:t>Сборная-Угольная</a:t>
                      </a:r>
                      <a:endParaRPr/>
                    </a:p>
                  </a:txBody>
                  <a:tcPr marL="9525" marR="9525" marT="9525" marB="0" anchor="ctr"/>
                </a:tc>
                <a:tc>
                  <a:txBody>
                    <a:bodyPr/>
                    <a:p>
                      <a:pPr marL="0" algn="ctr" defTabSz="914400">
                        <a:defRPr/>
                      </a:pPr>
                      <a:r>
                        <a:rPr lang="ru-RU" sz="1600" b="0">
                          <a:solidFill>
                            <a:schemeClr val="dk1"/>
                          </a:solidFill>
                          <a:latin typeface="Times New Roman"/>
                          <a:ea typeface="+mn-ea"/>
                          <a:cs typeface="Times New Roman"/>
                        </a:rPr>
                        <a:t>АО "Новомосковский завод керамических материалов"</a:t>
                      </a:r>
                      <a:endParaRPr/>
                    </a:p>
                  </a:txBody>
                  <a:tcPr marL="9525" marR="9525" marT="9525" marB="0" anchor="ctr"/>
                </a:tc>
                <a:tc>
                  <a:txBody>
                    <a:bodyPr/>
                    <a:p>
                      <a:pPr marL="0" algn="ctr" defTabSz="914400">
                        <a:defRPr/>
                      </a:pPr>
                      <a:r>
                        <a:rPr lang="ru-RU" sz="1600" b="0">
                          <a:solidFill>
                            <a:schemeClr val="dk1"/>
                          </a:solidFill>
                          <a:latin typeface="Times New Roman"/>
                          <a:ea typeface="+mn-ea"/>
                          <a:cs typeface="Times New Roman"/>
                        </a:rPr>
                        <a:t>1,127</a:t>
                      </a:r>
                      <a:endParaRPr/>
                    </a:p>
                  </a:txBody>
                  <a:tcPr marL="9525" marR="9525" marT="9525" marB="0" anchor="ctr"/>
                </a:tc>
              </a:tr>
              <a:tr h="254813">
                <a:tc>
                  <a:txBody>
                    <a:bodyPr/>
                    <a:p>
                      <a:pPr marL="0" algn="ctr" defTabSz="914400">
                        <a:defRPr/>
                      </a:pPr>
                      <a:r>
                        <a:rPr lang="ru-RU" sz="1600" b="0">
                          <a:solidFill>
                            <a:schemeClr val="dk1"/>
                          </a:solidFill>
                          <a:latin typeface="Times New Roman"/>
                          <a:ea typeface="+mn-ea"/>
                          <a:cs typeface="Times New Roman"/>
                        </a:rPr>
                        <a:t>Северная</a:t>
                      </a:r>
                      <a:endParaRPr/>
                    </a:p>
                  </a:txBody>
                  <a:tcPr marL="9525" marR="9525" marT="9525" marB="0" anchor="ctr"/>
                </a:tc>
                <a:tc>
                  <a:txBody>
                    <a:bodyPr/>
                    <a:p>
                      <a:pPr marL="0" algn="ctr" defTabSz="914400">
                        <a:defRPr/>
                      </a:pPr>
                      <a:r>
                        <a:rPr lang="ru-RU" sz="1600" b="0">
                          <a:solidFill>
                            <a:schemeClr val="dk1"/>
                          </a:solidFill>
                          <a:latin typeface="Times New Roman"/>
                          <a:ea typeface="+mn-ea"/>
                          <a:cs typeface="Times New Roman"/>
                        </a:rPr>
                        <a:t>АО "НАК " АЗОТ"</a:t>
                      </a:r>
                      <a:endParaRPr/>
                    </a:p>
                  </a:txBody>
                  <a:tcPr marL="9525" marR="9525" marT="9525" marB="0" anchor="ctr"/>
                </a:tc>
                <a:tc>
                  <a:txBody>
                    <a:bodyPr/>
                    <a:p>
                      <a:pPr marL="0" algn="ctr" defTabSz="914400">
                        <a:defRPr/>
                      </a:pPr>
                      <a:r>
                        <a:rPr lang="ru-RU" sz="1600" b="0">
                          <a:solidFill>
                            <a:schemeClr val="dk1"/>
                          </a:solidFill>
                          <a:latin typeface="Times New Roman"/>
                          <a:ea typeface="+mn-ea"/>
                          <a:cs typeface="Times New Roman"/>
                        </a:rPr>
                        <a:t>81,048</a:t>
                      </a:r>
                      <a:endParaRPr/>
                    </a:p>
                  </a:txBody>
                  <a:tcPr marL="9525" marR="9525" marT="9525" marB="0" anchor="ctr"/>
                </a:tc>
              </a:tr>
              <a:tr h="254813">
                <a:tc>
                  <a:txBody>
                    <a:bodyPr/>
                    <a:p>
                      <a:pPr marL="0" algn="ctr" defTabSz="914400">
                        <a:defRPr/>
                      </a:pPr>
                      <a:r>
                        <a:rPr lang="ru-RU" sz="1600" b="0">
                          <a:solidFill>
                            <a:schemeClr val="dk1"/>
                          </a:solidFill>
                          <a:latin typeface="Times New Roman"/>
                          <a:ea typeface="+mn-ea"/>
                          <a:cs typeface="Times New Roman"/>
                        </a:rPr>
                        <a:t>Северная</a:t>
                      </a:r>
                      <a:endParaRPr/>
                    </a:p>
                  </a:txBody>
                  <a:tcPr marL="9525" marR="9525" marT="9525" marB="0" anchor="ctr"/>
                </a:tc>
                <a:tc>
                  <a:txBody>
                    <a:bodyPr/>
                    <a:p>
                      <a:pPr marL="0" algn="ctr" defTabSz="914400">
                        <a:defRPr/>
                      </a:pPr>
                      <a:r>
                        <a:rPr lang="ru-RU" sz="1600" b="0">
                          <a:solidFill>
                            <a:schemeClr val="dk1"/>
                          </a:solidFill>
                          <a:latin typeface="Times New Roman"/>
                          <a:ea typeface="+mn-ea"/>
                          <a:cs typeface="Times New Roman"/>
                        </a:rPr>
                        <a:t>ООО "Аэрозоль Новомосковск"</a:t>
                      </a:r>
                      <a:endParaRPr/>
                    </a:p>
                  </a:txBody>
                  <a:tcPr marL="9525" marR="9525" marT="9525" marB="0" anchor="ctr"/>
                </a:tc>
                <a:tc>
                  <a:txBody>
                    <a:bodyPr/>
                    <a:p>
                      <a:pPr marL="0" algn="ctr" defTabSz="914400">
                        <a:defRPr/>
                      </a:pPr>
                      <a:r>
                        <a:rPr lang="ru-RU" sz="1600" b="0">
                          <a:solidFill>
                            <a:schemeClr val="dk1"/>
                          </a:solidFill>
                          <a:latin typeface="Times New Roman"/>
                          <a:ea typeface="+mn-ea"/>
                          <a:cs typeface="Times New Roman"/>
                        </a:rPr>
                        <a:t>1,411</a:t>
                      </a:r>
                      <a:endParaRPr/>
                    </a:p>
                  </a:txBody>
                  <a:tcPr marL="9525" marR="9525" marT="9525" marB="0" anchor="ctr"/>
                </a:tc>
              </a:tr>
              <a:tr h="254813">
                <a:tc>
                  <a:txBody>
                    <a:bodyPr/>
                    <a:p>
                      <a:pPr marL="0" algn="ctr" defTabSz="914400">
                        <a:defRPr/>
                      </a:pPr>
                      <a:r>
                        <a:rPr lang="ru-RU" sz="1600" b="0">
                          <a:solidFill>
                            <a:schemeClr val="dk1"/>
                          </a:solidFill>
                          <a:latin typeface="Times New Roman"/>
                          <a:ea typeface="+mn-ea"/>
                          <a:cs typeface="Times New Roman"/>
                        </a:rPr>
                        <a:t>Северная</a:t>
                      </a:r>
                      <a:endParaRPr lang="ru-RU" sz="1600" b="0">
                        <a:solidFill>
                          <a:schemeClr val="dk1"/>
                        </a:solidFill>
                        <a:latin typeface="Times New Roman"/>
                        <a:ea typeface="+mn-ea"/>
                        <a:cs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p>
                      <a:pPr marL="0" algn="ctr" defTabSz="914400">
                        <a:defRPr/>
                      </a:pPr>
                      <a:r>
                        <a:rPr lang="ru-RU" sz="1600" b="0">
                          <a:solidFill>
                            <a:schemeClr val="dk1"/>
                          </a:solidFill>
                          <a:latin typeface="Times New Roman"/>
                          <a:ea typeface="+mn-ea"/>
                          <a:cs typeface="Times New Roman"/>
                        </a:rPr>
                        <a:t>ООО «</a:t>
                      </a:r>
                      <a:r>
                        <a:rPr lang="ru-RU" sz="1600" b="0">
                          <a:solidFill>
                            <a:schemeClr val="dk1"/>
                          </a:solidFill>
                          <a:latin typeface="Times New Roman"/>
                          <a:ea typeface="+mn-ea"/>
                          <a:cs typeface="Times New Roman"/>
                        </a:rPr>
                        <a:t>Руссоль</a:t>
                      </a:r>
                      <a:r>
                        <a:rPr lang="ru-RU" sz="1600" b="0">
                          <a:solidFill>
                            <a:schemeClr val="dk1"/>
                          </a:solidFill>
                          <a:latin typeface="Times New Roman"/>
                          <a:ea typeface="+mn-ea"/>
                          <a:cs typeface="Times New Roman"/>
                        </a:rPr>
                        <a:t>»</a:t>
                      </a:r>
                      <a:endParaRPr lang="ru-RU" sz="1600" b="0">
                        <a:solidFill>
                          <a:schemeClr val="dk1"/>
                        </a:solidFill>
                        <a:latin typeface="Times New Roman"/>
                        <a:ea typeface="+mn-ea"/>
                        <a:cs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p>
                      <a:pPr marL="0" algn="ctr" defTabSz="914400">
                        <a:defRPr/>
                      </a:pPr>
                      <a:r>
                        <a:rPr lang="ru-RU" sz="1600" b="0">
                          <a:solidFill>
                            <a:schemeClr val="dk1"/>
                          </a:solidFill>
                          <a:latin typeface="Times New Roman"/>
                          <a:ea typeface="+mn-ea"/>
                          <a:cs typeface="Times New Roman"/>
                        </a:rPr>
                        <a:t>0,5524</a:t>
                      </a:r>
                      <a:endParaRPr lang="ru-RU" sz="1600" b="0">
                        <a:solidFill>
                          <a:schemeClr val="dk1"/>
                        </a:solidFill>
                        <a:latin typeface="Times New Roman"/>
                        <a:ea typeface="+mn-ea"/>
                        <a:cs typeface="Times New Roman"/>
                      </a:endParaRPr>
                    </a:p>
                  </a:txBody>
                  <a:tcPr marL="9525" marR="9525" marT="9525" marB="0" anchor="ctr"/>
                </a:tc>
              </a:tr>
              <a:tr h="254813">
                <a:tc>
                  <a:txBody>
                    <a:bodyPr/>
                    <a:p>
                      <a:pPr marL="0" algn="ctr" defTabSz="914400">
                        <a:defRPr/>
                      </a:pPr>
                      <a:r>
                        <a:rPr lang="ru-RU" sz="1600" b="0">
                          <a:solidFill>
                            <a:schemeClr val="dk1"/>
                          </a:solidFill>
                          <a:latin typeface="Times New Roman"/>
                          <a:ea typeface="+mn-ea"/>
                          <a:cs typeface="Times New Roman"/>
                        </a:rPr>
                        <a:t>Слаговищи</a:t>
                      </a:r>
                      <a:endParaRPr lang="ru-RU" sz="1600" b="0">
                        <a:solidFill>
                          <a:schemeClr val="dk1"/>
                        </a:solidFill>
                        <a:latin typeface="Times New Roman"/>
                        <a:ea typeface="+mn-ea"/>
                        <a:cs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p>
                      <a:pPr marL="0" algn="ctr" defTabSz="914400">
                        <a:defRPr/>
                      </a:pPr>
                      <a:r>
                        <a:rPr lang="ru-RU" sz="1600" b="0">
                          <a:solidFill>
                            <a:schemeClr val="dk1"/>
                          </a:solidFill>
                          <a:latin typeface="Times New Roman"/>
                          <a:ea typeface="+mn-ea"/>
                          <a:cs typeface="Times New Roman"/>
                        </a:rPr>
                        <a:t>Федеральное учебное учреждение- войсковая часть 54055</a:t>
                      </a:r>
                      <a:endParaRPr lang="ru-RU" sz="1600" b="0">
                        <a:solidFill>
                          <a:schemeClr val="dk1"/>
                        </a:solidFill>
                        <a:latin typeface="Times New Roman"/>
                        <a:ea typeface="+mn-ea"/>
                        <a:cs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p>
                      <a:pPr marL="0" algn="ctr" defTabSz="914400">
                        <a:defRPr/>
                      </a:pPr>
                      <a:r>
                        <a:rPr lang="ru-RU" sz="1600" b="0">
                          <a:solidFill>
                            <a:schemeClr val="dk1"/>
                          </a:solidFill>
                          <a:latin typeface="Times New Roman"/>
                          <a:ea typeface="+mn-ea"/>
                          <a:cs typeface="Times New Roman"/>
                        </a:rPr>
                        <a:t>11,929</a:t>
                      </a:r>
                      <a:endParaRPr lang="ru-RU" sz="1600" b="0">
                        <a:solidFill>
                          <a:schemeClr val="dk1"/>
                        </a:solidFill>
                        <a:latin typeface="Times New Roman"/>
                        <a:ea typeface="+mn-ea"/>
                        <a:cs typeface="Times New Roman"/>
                      </a:endParaRPr>
                    </a:p>
                  </a:txBody>
                  <a:tcPr marL="9525" marR="9525" marT="9525" marB="0" anchor="ctr"/>
                </a:tc>
              </a:tr>
              <a:tr h="254813">
                <a:tc>
                  <a:txBody>
                    <a:bodyPr/>
                    <a:p>
                      <a:pPr marL="0" algn="ctr" defTabSz="914400">
                        <a:defRPr/>
                      </a:pPr>
                      <a:r>
                        <a:rPr lang="ru-RU" sz="1600" b="0">
                          <a:solidFill>
                            <a:schemeClr val="dk1"/>
                          </a:solidFill>
                          <a:latin typeface="Times New Roman"/>
                          <a:ea typeface="+mn-ea"/>
                          <a:cs typeface="Times New Roman"/>
                        </a:rPr>
                        <a:t>Средняя</a:t>
                      </a:r>
                      <a:endParaRPr/>
                    </a:p>
                  </a:txBody>
                  <a:tcPr marL="9525" marR="9525" marT="9525" marB="0" anchor="ctr"/>
                </a:tc>
                <a:tc>
                  <a:txBody>
                    <a:bodyPr/>
                    <a:p>
                      <a:pPr marL="0" algn="ctr" defTabSz="914400">
                        <a:defRPr/>
                      </a:pPr>
                      <a:r>
                        <a:rPr lang="ru-RU" sz="1600" b="0">
                          <a:solidFill>
                            <a:schemeClr val="dk1"/>
                          </a:solidFill>
                          <a:latin typeface="Times New Roman"/>
                          <a:ea typeface="+mn-ea"/>
                          <a:cs typeface="Times New Roman"/>
                        </a:rPr>
                        <a:t>АО «</a:t>
                      </a:r>
                      <a:r>
                        <a:rPr lang="ru-RU" sz="1600" b="0">
                          <a:solidFill>
                            <a:schemeClr val="dk1"/>
                          </a:solidFill>
                          <a:latin typeface="Times New Roman"/>
                          <a:ea typeface="+mn-ea"/>
                          <a:cs typeface="Times New Roman"/>
                        </a:rPr>
                        <a:t>Гланит</a:t>
                      </a:r>
                      <a:r>
                        <a:rPr lang="ru-RU" sz="1600" b="0">
                          <a:solidFill>
                            <a:schemeClr val="dk1"/>
                          </a:solidFill>
                          <a:latin typeface="Times New Roman"/>
                          <a:ea typeface="+mn-ea"/>
                          <a:cs typeface="Times New Roman"/>
                        </a:rPr>
                        <a:t>"</a:t>
                      </a:r>
                      <a:endParaRPr/>
                    </a:p>
                  </a:txBody>
                  <a:tcPr marL="9525" marR="9525" marT="9525" marB="0" anchor="ctr"/>
                </a:tc>
                <a:tc>
                  <a:txBody>
                    <a:bodyPr/>
                    <a:p>
                      <a:pPr marL="0" algn="ctr" defTabSz="914400">
                        <a:defRPr/>
                      </a:pPr>
                      <a:r>
                        <a:rPr lang="ru-RU" sz="1600" b="0">
                          <a:solidFill>
                            <a:schemeClr val="dk1"/>
                          </a:solidFill>
                          <a:latin typeface="Times New Roman"/>
                          <a:ea typeface="+mn-ea"/>
                          <a:cs typeface="Times New Roman"/>
                        </a:rPr>
                        <a:t>2,2873</a:t>
                      </a:r>
                      <a:endParaRPr/>
                    </a:p>
                  </a:txBody>
                  <a:tcPr marL="9525" marR="9525" marT="9525" marB="0" anchor="ctr"/>
                </a:tc>
              </a:tr>
              <a:tr h="254813">
                <a:tc>
                  <a:txBody>
                    <a:bodyPr/>
                    <a:p>
                      <a:pPr marL="0" algn="ctr" defTabSz="914400">
                        <a:defRPr/>
                      </a:pPr>
                      <a:r>
                        <a:rPr lang="ru-RU" sz="1600" b="0">
                          <a:solidFill>
                            <a:schemeClr val="dk1"/>
                          </a:solidFill>
                          <a:latin typeface="Times New Roman"/>
                          <a:ea typeface="+mn-ea"/>
                          <a:cs typeface="Times New Roman"/>
                        </a:rPr>
                        <a:t>Суходол</a:t>
                      </a:r>
                      <a:endParaRPr/>
                    </a:p>
                  </a:txBody>
                  <a:tcPr marL="9525" marR="9525" marT="9525" marB="0" anchor="ctr"/>
                </a:tc>
                <a:tc>
                  <a:txBody>
                    <a:bodyPr/>
                    <a:p>
                      <a:pPr marL="0" algn="ctr" defTabSz="914400">
                        <a:defRPr/>
                      </a:pPr>
                      <a:r>
                        <a:rPr lang="ru-RU" sz="1600" b="0">
                          <a:solidFill>
                            <a:schemeClr val="dk1"/>
                          </a:solidFill>
                          <a:latin typeface="Times New Roman"/>
                          <a:ea typeface="+mn-ea"/>
                          <a:cs typeface="Times New Roman"/>
                        </a:rPr>
                        <a:t>ООО "</a:t>
                      </a:r>
                      <a:r>
                        <a:rPr lang="ru-RU" sz="1600" b="0">
                          <a:solidFill>
                            <a:schemeClr val="dk1"/>
                          </a:solidFill>
                          <a:latin typeface="Times New Roman"/>
                          <a:ea typeface="+mn-ea"/>
                          <a:cs typeface="Times New Roman"/>
                        </a:rPr>
                        <a:t>ХайдельбергЦементРус</a:t>
                      </a:r>
                      <a:r>
                        <a:rPr lang="ru-RU" sz="1600" b="0">
                          <a:solidFill>
                            <a:schemeClr val="dk1"/>
                          </a:solidFill>
                          <a:latin typeface="Times New Roman"/>
                          <a:ea typeface="+mn-ea"/>
                          <a:cs typeface="Times New Roman"/>
                        </a:rPr>
                        <a:t>"</a:t>
                      </a:r>
                      <a:endParaRPr/>
                    </a:p>
                  </a:txBody>
                  <a:tcPr marL="9525" marR="9525" marT="9525" marB="0" anchor="ctr"/>
                </a:tc>
                <a:tc>
                  <a:txBody>
                    <a:bodyPr/>
                    <a:p>
                      <a:pPr marL="0" algn="ctr" defTabSz="914400">
                        <a:defRPr/>
                      </a:pPr>
                      <a:r>
                        <a:rPr lang="ru-RU" sz="1600" b="0">
                          <a:solidFill>
                            <a:schemeClr val="dk1"/>
                          </a:solidFill>
                          <a:latin typeface="Times New Roman"/>
                          <a:ea typeface="+mn-ea"/>
                          <a:cs typeface="Times New Roman"/>
                        </a:rPr>
                        <a:t>12,9986</a:t>
                      </a:r>
                      <a:endParaRPr/>
                    </a:p>
                  </a:txBody>
                  <a:tcPr marL="9525" marR="9525" marT="9525" marB="0" anchor="ctr"/>
                </a:tc>
              </a:tr>
              <a:tr h="254813">
                <a:tc>
                  <a:txBody>
                    <a:bodyPr/>
                    <a:p>
                      <a:pPr marL="0" algn="ctr" defTabSz="914400">
                        <a:defRPr/>
                      </a:pPr>
                      <a:r>
                        <a:rPr lang="ru-RU" sz="1600" b="0">
                          <a:solidFill>
                            <a:schemeClr val="dk1"/>
                          </a:solidFill>
                          <a:latin typeface="Times New Roman"/>
                          <a:ea typeface="+mn-ea"/>
                          <a:cs typeface="Times New Roman"/>
                        </a:rPr>
                        <a:t>Тарусская</a:t>
                      </a:r>
                      <a:endParaRPr/>
                    </a:p>
                  </a:txBody>
                  <a:tcPr marL="9525" marR="9525" marT="9525" marB="0" anchor="ctr"/>
                </a:tc>
                <a:tc>
                  <a:txBody>
                    <a:bodyPr/>
                    <a:p>
                      <a:pPr marL="0" algn="ctr" defTabSz="914400">
                        <a:defRPr/>
                      </a:pPr>
                      <a:r>
                        <a:rPr lang="ru-RU" sz="1600" b="0">
                          <a:solidFill>
                            <a:schemeClr val="dk1"/>
                          </a:solidFill>
                          <a:latin typeface="Times New Roman"/>
                          <a:ea typeface="+mn-ea"/>
                          <a:cs typeface="Times New Roman"/>
                        </a:rPr>
                        <a:t>ООО  </a:t>
                      </a:r>
                      <a:r>
                        <a:rPr lang="ru-RU" sz="1600" b="0">
                          <a:solidFill>
                            <a:schemeClr val="dk1"/>
                          </a:solidFill>
                          <a:latin typeface="Times New Roman"/>
                          <a:ea typeface="+mn-ea"/>
                          <a:cs typeface="Times New Roman"/>
                        </a:rPr>
                        <a:t>«ПК </a:t>
                      </a:r>
                      <a:r>
                        <a:rPr lang="ru-RU" sz="1600" b="0">
                          <a:solidFill>
                            <a:schemeClr val="dk1"/>
                          </a:solidFill>
                          <a:latin typeface="Times New Roman"/>
                          <a:ea typeface="+mn-ea"/>
                          <a:cs typeface="Times New Roman"/>
                        </a:rPr>
                        <a:t>Полимерпрофиль</a:t>
                      </a:r>
                      <a:r>
                        <a:rPr lang="ru-RU" sz="1600" b="0">
                          <a:solidFill>
                            <a:schemeClr val="dk1"/>
                          </a:solidFill>
                          <a:latin typeface="Times New Roman"/>
                          <a:ea typeface="+mn-ea"/>
                          <a:cs typeface="Times New Roman"/>
                        </a:rPr>
                        <a:t>»</a:t>
                      </a:r>
                      <a:endParaRPr lang="ru-RU" sz="1600" b="0">
                        <a:solidFill>
                          <a:schemeClr val="dk1"/>
                        </a:solidFill>
                        <a:latin typeface="Times New Roman"/>
                        <a:ea typeface="+mn-ea"/>
                        <a:cs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p>
                      <a:pPr marL="0" algn="ctr" defTabSz="914400">
                        <a:defRPr/>
                      </a:pPr>
                      <a:r>
                        <a:rPr lang="ru-RU" sz="1600" b="0">
                          <a:solidFill>
                            <a:schemeClr val="dk1"/>
                          </a:solidFill>
                          <a:latin typeface="Times New Roman"/>
                          <a:ea typeface="+mn-ea"/>
                          <a:cs typeface="Times New Roman"/>
                        </a:rPr>
                        <a:t>0,974</a:t>
                      </a:r>
                      <a:endParaRPr lang="ru-RU" sz="1600" b="0">
                        <a:solidFill>
                          <a:schemeClr val="dk1"/>
                        </a:solidFill>
                        <a:latin typeface="Times New Roman"/>
                        <a:ea typeface="+mn-ea"/>
                        <a:cs typeface="Times New Roman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718456" y="121298"/>
            <a:ext cx="10742023" cy="522514"/>
          </a:xfrm>
        </p:spPr>
        <p:txBody>
          <a:bodyPr>
            <a:normAutofit/>
          </a:bodyPr>
          <a:lstStyle/>
          <a:p>
            <a:pPr algn="ctr">
              <a:defRPr/>
            </a:pPr>
            <a:r>
              <a:rPr lang="ru-RU" sz="2800">
                <a:latin typeface="Times New Roman"/>
                <a:cs typeface="Times New Roman"/>
              </a:rPr>
              <a:t>Приложение 1. Перечень путей необщего пользования</a:t>
            </a:r>
            <a:endParaRPr/>
          </a:p>
        </p:txBody>
      </p:sp>
      <p:sp>
        <p:nvSpPr>
          <p:cNvPr id="7" name="TextBox 6"/>
          <p:cNvSpPr txBox="1"/>
          <p:nvPr/>
        </p:nvSpPr>
        <p:spPr bwMode="auto">
          <a:xfrm>
            <a:off x="401217" y="6559420"/>
            <a:ext cx="6106708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1200" u="sng">
                <a:latin typeface="Times New Roman"/>
                <a:cs typeface="Times New Roman"/>
              </a:rPr>
              <a:t>Источник</a:t>
            </a:r>
            <a:r>
              <a:rPr lang="ru-RU" sz="1200">
                <a:latin typeface="Times New Roman"/>
                <a:cs typeface="Times New Roman"/>
              </a:rPr>
              <a:t>: по данным субъекта</a:t>
            </a:r>
            <a:endParaRPr/>
          </a:p>
          <a:p>
            <a:pPr>
              <a:defRPr/>
            </a:pPr>
            <a:endParaRPr lang="ru-RU" sz="1400"/>
          </a:p>
        </p:txBody>
      </p:sp>
      <p:graphicFrame>
        <p:nvGraphicFramePr>
          <p:cNvPr id="6" name="Таблица 5"/>
          <p:cNvGraphicFramePr>
            <a:graphicFrameLocks xmlns:a="http://schemas.openxmlformats.org/drawingml/2006/main" noGrp="1"/>
          </p:cNvGraphicFramePr>
          <p:nvPr/>
        </p:nvGraphicFramePr>
        <p:xfrm>
          <a:off x="477077" y="653148"/>
          <a:ext cx="11100021" cy="5922894"/>
        </p:xfrm>
        <a:graphic>
          <a:graphicData uri="http://schemas.openxmlformats.org/drawingml/2006/table">
            <a:tbl>
              <a:tblPr firstRow="0" firstCol="0" lastRow="0" lastCol="0" bandRow="0" bandCol="0">
                <a:tableStyleId>{5C22544A-7EE6-4342-B048-85BDC9FD1C3A}</a:tableStyleId>
              </a:tblPr>
              <a:tblGrid>
                <a:gridCol w="3044731"/>
                <a:gridCol w="5777547"/>
                <a:gridCol w="2277743"/>
              </a:tblGrid>
              <a:tr h="220142">
                <a:tc>
                  <a:txBody>
                    <a:bodyPr/>
                    <a:p>
                      <a:pPr algn="ctr">
                        <a:defRPr/>
                      </a:pPr>
                      <a:r>
                        <a:rPr lang="ru-RU" sz="1400" b="1" u="none" strike="noStrike"/>
                        <a:t>Станция примыкания</a:t>
                      </a:r>
                      <a:endParaRPr lang="ru-RU" sz="1400" b="1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1813" marR="1813" marT="1813" marB="0" anchor="ctr"/>
                </a:tc>
                <a:tc>
                  <a:txBody>
                    <a:bodyPr/>
                    <a:p>
                      <a:pPr algn="ctr">
                        <a:defRPr/>
                      </a:pPr>
                      <a:r>
                        <a:rPr lang="ru-RU" sz="1400" b="1" u="none" strike="noStrike"/>
                        <a:t>Наименование ПНП</a:t>
                      </a:r>
                      <a:endParaRPr lang="ru-RU" sz="1400" b="1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1813" marR="1813" marT="1813" marB="0" anchor="ctr"/>
                </a:tc>
                <a:tc>
                  <a:txBody>
                    <a:bodyPr/>
                    <a:p>
                      <a:pPr algn="ctr">
                        <a:defRPr/>
                      </a:pPr>
                      <a:r>
                        <a:rPr lang="ru-RU" sz="1400" b="1" u="none" strike="noStrike"/>
                        <a:t>Длина путей </a:t>
                      </a:r>
                      <a:r>
                        <a:rPr lang="ru-RU" sz="1400" b="1" u="none" strike="noStrike"/>
                        <a:t>полная,км</a:t>
                      </a:r>
                      <a:endParaRPr lang="ru-RU" sz="1400" b="1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1813" marR="1813" marT="1813" marB="0" anchor="ctr"/>
                </a:tc>
              </a:tr>
              <a:tr h="259216">
                <a:tc>
                  <a:txBody>
                    <a:bodyPr/>
                    <a:p>
                      <a:pPr marL="0" algn="ctr" defTabSz="914400">
                        <a:defRPr/>
                      </a:pPr>
                      <a:r>
                        <a:rPr lang="ru-RU" sz="1600" b="0">
                          <a:solidFill>
                            <a:schemeClr val="dk1"/>
                          </a:solidFill>
                          <a:latin typeface="Times New Roman"/>
                          <a:ea typeface="+mn-ea"/>
                          <a:cs typeface="Times New Roman"/>
                        </a:rPr>
                        <a:t>Тарусская</a:t>
                      </a:r>
                      <a:endParaRPr/>
                    </a:p>
                  </a:txBody>
                  <a:tcPr marL="9525" marR="9525" marT="9525" marB="0" anchor="ctr"/>
                </a:tc>
                <a:tc>
                  <a:txBody>
                    <a:bodyPr/>
                    <a:p>
                      <a:pPr marL="0" algn="ctr" defTabSz="914400">
                        <a:defRPr/>
                      </a:pPr>
                      <a:r>
                        <a:rPr lang="ru-RU" sz="1600" b="0">
                          <a:solidFill>
                            <a:schemeClr val="dk1"/>
                          </a:solidFill>
                          <a:latin typeface="Times New Roman"/>
                          <a:ea typeface="+mn-ea"/>
                          <a:cs typeface="Times New Roman"/>
                        </a:rPr>
                        <a:t>ООО "МЦ МИИТ"</a:t>
                      </a:r>
                      <a:endParaRPr/>
                    </a:p>
                  </a:txBody>
                  <a:tcPr marL="9525" marR="9525" marT="9525" marB="0" anchor="ctr"/>
                </a:tc>
                <a:tc>
                  <a:txBody>
                    <a:bodyPr/>
                    <a:p>
                      <a:pPr marL="0" algn="ctr" defTabSz="914400">
                        <a:defRPr/>
                      </a:pPr>
                      <a:r>
                        <a:rPr lang="ru-RU" sz="1600" b="0">
                          <a:solidFill>
                            <a:schemeClr val="dk1"/>
                          </a:solidFill>
                          <a:latin typeface="Times New Roman"/>
                          <a:ea typeface="+mn-ea"/>
                          <a:cs typeface="Times New Roman"/>
                        </a:rPr>
                        <a:t>0,156</a:t>
                      </a:r>
                      <a:endParaRPr/>
                    </a:p>
                  </a:txBody>
                  <a:tcPr marL="9525" marR="9525" marT="9525" marB="0" anchor="ctr"/>
                </a:tc>
              </a:tr>
              <a:tr h="259216">
                <a:tc>
                  <a:txBody>
                    <a:bodyPr/>
                    <a:p>
                      <a:pPr marL="0" algn="ctr" defTabSz="914400">
                        <a:defRPr/>
                      </a:pPr>
                      <a:r>
                        <a:rPr lang="ru-RU" sz="1600" b="0">
                          <a:solidFill>
                            <a:schemeClr val="dk1"/>
                          </a:solidFill>
                          <a:latin typeface="Times New Roman"/>
                          <a:ea typeface="+mn-ea"/>
                          <a:cs typeface="Times New Roman"/>
                        </a:rPr>
                        <a:t>Тарусская</a:t>
                      </a:r>
                      <a:endParaRPr lang="ru-RU" sz="1600" b="0">
                        <a:solidFill>
                          <a:schemeClr val="dk1"/>
                        </a:solidFill>
                        <a:latin typeface="Times New Roman"/>
                        <a:ea typeface="+mn-ea"/>
                        <a:cs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p>
                      <a:pPr marL="0" algn="ctr" defTabSz="914400">
                        <a:defRPr/>
                      </a:pPr>
                      <a:r>
                        <a:rPr lang="ru-RU" sz="1600" b="0">
                          <a:solidFill>
                            <a:schemeClr val="dk1"/>
                          </a:solidFill>
                          <a:latin typeface="Times New Roman"/>
                          <a:ea typeface="+mn-ea"/>
                          <a:cs typeface="Times New Roman"/>
                        </a:rPr>
                        <a:t>ООО «</a:t>
                      </a:r>
                      <a:r>
                        <a:rPr lang="ru-RU" sz="1600" b="0">
                          <a:solidFill>
                            <a:schemeClr val="dk1"/>
                          </a:solidFill>
                          <a:latin typeface="Times New Roman"/>
                          <a:ea typeface="+mn-ea"/>
                          <a:cs typeface="Times New Roman"/>
                        </a:rPr>
                        <a:t>Продпромэкспорт</a:t>
                      </a:r>
                      <a:r>
                        <a:rPr lang="ru-RU" sz="1600" b="0">
                          <a:solidFill>
                            <a:schemeClr val="dk1"/>
                          </a:solidFill>
                          <a:latin typeface="Times New Roman"/>
                          <a:ea typeface="+mn-ea"/>
                          <a:cs typeface="Times New Roman"/>
                        </a:rPr>
                        <a:t>»</a:t>
                      </a:r>
                      <a:endParaRPr lang="ru-RU" sz="1600" b="0">
                        <a:solidFill>
                          <a:schemeClr val="dk1"/>
                        </a:solidFill>
                        <a:latin typeface="Times New Roman"/>
                        <a:ea typeface="+mn-ea"/>
                        <a:cs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p>
                      <a:pPr marL="0" algn="ctr" defTabSz="914400">
                        <a:defRPr/>
                      </a:pPr>
                      <a:r>
                        <a:rPr lang="ru-RU" sz="1600" b="0">
                          <a:solidFill>
                            <a:schemeClr val="dk1"/>
                          </a:solidFill>
                          <a:latin typeface="Times New Roman"/>
                          <a:ea typeface="+mn-ea"/>
                          <a:cs typeface="Times New Roman"/>
                        </a:rPr>
                        <a:t>1,163</a:t>
                      </a:r>
                      <a:endParaRPr lang="ru-RU" sz="1600" b="0">
                        <a:solidFill>
                          <a:schemeClr val="dk1"/>
                        </a:solidFill>
                        <a:latin typeface="Times New Roman"/>
                        <a:ea typeface="+mn-ea"/>
                        <a:cs typeface="Times New Roman"/>
                      </a:endParaRPr>
                    </a:p>
                  </a:txBody>
                  <a:tcPr marL="9525" marR="9525" marT="9525" marB="0" anchor="ctr"/>
                </a:tc>
              </a:tr>
              <a:tr h="259216">
                <a:tc>
                  <a:txBody>
                    <a:bodyPr/>
                    <a:p>
                      <a:pPr marL="0" algn="ctr" defTabSz="914400">
                        <a:defRPr/>
                      </a:pPr>
                      <a:r>
                        <a:rPr lang="ru-RU" sz="1600" b="0">
                          <a:solidFill>
                            <a:schemeClr val="dk1"/>
                          </a:solidFill>
                          <a:latin typeface="Times New Roman"/>
                          <a:ea typeface="+mn-ea"/>
                          <a:cs typeface="Times New Roman"/>
                        </a:rPr>
                        <a:t>Товарково</a:t>
                      </a:r>
                      <a:endParaRPr lang="ru-RU" sz="1600" b="0">
                        <a:solidFill>
                          <a:schemeClr val="dk1"/>
                        </a:solidFill>
                        <a:latin typeface="Times New Roman"/>
                        <a:ea typeface="+mn-ea"/>
                        <a:cs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p>
                      <a:pPr marL="0" algn="ctr" defTabSz="914400">
                        <a:defRPr/>
                      </a:pPr>
                      <a:r>
                        <a:rPr lang="ru-RU" sz="1600" b="0">
                          <a:solidFill>
                            <a:schemeClr val="dk1"/>
                          </a:solidFill>
                          <a:latin typeface="Times New Roman"/>
                          <a:ea typeface="+mn-ea"/>
                          <a:cs typeface="Times New Roman"/>
                        </a:rPr>
                        <a:t>ООО "Пивоваренная компания "Балтика"</a:t>
                      </a:r>
                      <a:endParaRPr/>
                    </a:p>
                  </a:txBody>
                  <a:tcPr marL="9525" marR="9525" marT="9525" marB="0" anchor="ctr"/>
                </a:tc>
                <a:tc>
                  <a:txBody>
                    <a:bodyPr/>
                    <a:p>
                      <a:pPr marL="0" algn="ctr" defTabSz="914400">
                        <a:defRPr/>
                      </a:pPr>
                      <a:r>
                        <a:rPr lang="ru-RU" sz="1600" b="0">
                          <a:solidFill>
                            <a:schemeClr val="dk1"/>
                          </a:solidFill>
                          <a:latin typeface="Times New Roman"/>
                          <a:ea typeface="+mn-ea"/>
                          <a:cs typeface="Times New Roman"/>
                        </a:rPr>
                        <a:t>0,342</a:t>
                      </a:r>
                      <a:endParaRPr/>
                    </a:p>
                  </a:txBody>
                  <a:tcPr marL="9525" marR="9525" marT="9525" marB="0" anchor="ctr"/>
                </a:tc>
              </a:tr>
              <a:tr h="259216">
                <a:tc>
                  <a:txBody>
                    <a:bodyPr/>
                    <a:p>
                      <a:pPr marL="0" algn="ctr" defTabSz="914400">
                        <a:defRPr/>
                      </a:pPr>
                      <a:r>
                        <a:rPr lang="ru-RU" sz="1600" b="0">
                          <a:solidFill>
                            <a:schemeClr val="dk1"/>
                          </a:solidFill>
                          <a:latin typeface="Times New Roman"/>
                          <a:ea typeface="+mn-ea"/>
                          <a:cs typeface="Times New Roman"/>
                        </a:rPr>
                        <a:t>Тула </a:t>
                      </a:r>
                      <a:r>
                        <a:rPr lang="en-US" sz="1600" b="0">
                          <a:solidFill>
                            <a:schemeClr val="dk1"/>
                          </a:solidFill>
                          <a:latin typeface="Times New Roman"/>
                          <a:ea typeface="+mn-ea"/>
                          <a:cs typeface="Times New Roman"/>
                        </a:rPr>
                        <a:t>I-</a:t>
                      </a:r>
                      <a:r>
                        <a:rPr lang="ru-RU" sz="1600" b="0">
                          <a:solidFill>
                            <a:schemeClr val="dk1"/>
                          </a:solidFill>
                          <a:latin typeface="Times New Roman"/>
                          <a:ea typeface="+mn-ea"/>
                          <a:cs typeface="Times New Roman"/>
                        </a:rPr>
                        <a:t>Курская</a:t>
                      </a:r>
                      <a:endParaRPr/>
                    </a:p>
                  </a:txBody>
                  <a:tcPr marL="9525" marR="9525" marT="9525" marB="0" anchor="ctr"/>
                </a:tc>
                <a:tc>
                  <a:txBody>
                    <a:bodyPr/>
                    <a:p>
                      <a:pPr marL="0" algn="ctr" defTabSz="914400">
                        <a:defRPr/>
                      </a:pPr>
                      <a:r>
                        <a:rPr lang="ru-RU" sz="1600" b="0">
                          <a:solidFill>
                            <a:schemeClr val="dk1"/>
                          </a:solidFill>
                          <a:latin typeface="Times New Roman"/>
                          <a:ea typeface="+mn-ea"/>
                          <a:cs typeface="Times New Roman"/>
                        </a:rPr>
                        <a:t>АО АК «Туламашзавод»</a:t>
                      </a:r>
                      <a:endParaRPr/>
                    </a:p>
                  </a:txBody>
                  <a:tcPr marL="9525" marR="9525" marT="9525" marB="0" anchor="ctr"/>
                </a:tc>
                <a:tc>
                  <a:txBody>
                    <a:bodyPr/>
                    <a:p>
                      <a:pPr marL="0" algn="ctr" defTabSz="914400">
                        <a:defRPr/>
                      </a:pPr>
                      <a:r>
                        <a:rPr lang="ru-RU" sz="1600" b="0">
                          <a:solidFill>
                            <a:schemeClr val="dk1"/>
                          </a:solidFill>
                          <a:latin typeface="Times New Roman"/>
                          <a:ea typeface="+mn-ea"/>
                          <a:cs typeface="Times New Roman"/>
                        </a:rPr>
                        <a:t>5,26671</a:t>
                      </a:r>
                      <a:endParaRPr/>
                    </a:p>
                  </a:txBody>
                  <a:tcPr marL="9525" marR="9525" marT="9525" marB="0" anchor="ctr"/>
                </a:tc>
              </a:tr>
              <a:tr h="259216">
                <a:tc>
                  <a:txBody>
                    <a:bodyPr/>
                    <a:p>
                      <a:pPr marL="0" algn="ctr" defTabSz="914400">
                        <a:defRPr/>
                      </a:pPr>
                      <a:r>
                        <a:rPr lang="ru-RU" sz="1600" b="0">
                          <a:solidFill>
                            <a:schemeClr val="dk1"/>
                          </a:solidFill>
                          <a:latin typeface="Times New Roman"/>
                          <a:ea typeface="+mn-ea"/>
                          <a:cs typeface="Times New Roman"/>
                        </a:rPr>
                        <a:t>Тула </a:t>
                      </a:r>
                      <a:r>
                        <a:rPr lang="en-US" sz="1600" b="0">
                          <a:solidFill>
                            <a:schemeClr val="dk1"/>
                          </a:solidFill>
                          <a:latin typeface="Times New Roman"/>
                          <a:ea typeface="+mn-ea"/>
                          <a:cs typeface="Times New Roman"/>
                        </a:rPr>
                        <a:t>I-</a:t>
                      </a:r>
                      <a:r>
                        <a:rPr lang="ru-RU" sz="1600" b="0">
                          <a:solidFill>
                            <a:schemeClr val="dk1"/>
                          </a:solidFill>
                          <a:latin typeface="Times New Roman"/>
                          <a:ea typeface="+mn-ea"/>
                          <a:cs typeface="Times New Roman"/>
                        </a:rPr>
                        <a:t>Курская</a:t>
                      </a:r>
                      <a:endParaRPr/>
                    </a:p>
                  </a:txBody>
                  <a:tcPr marL="9525" marR="9525" marT="9525" marB="0" anchor="ctr"/>
                </a:tc>
                <a:tc>
                  <a:txBody>
                    <a:bodyPr/>
                    <a:p>
                      <a:pPr marL="0" algn="ctr" defTabSz="914400">
                        <a:defRPr/>
                      </a:pPr>
                      <a:r>
                        <a:rPr lang="ru-RU" sz="1600" b="0">
                          <a:solidFill>
                            <a:schemeClr val="dk1"/>
                          </a:solidFill>
                          <a:latin typeface="Times New Roman"/>
                          <a:ea typeface="+mn-ea"/>
                          <a:cs typeface="Times New Roman"/>
                        </a:rPr>
                        <a:t>ИП </a:t>
                      </a:r>
                      <a:r>
                        <a:rPr lang="ru-RU" sz="1600" b="0">
                          <a:solidFill>
                            <a:schemeClr val="dk1"/>
                          </a:solidFill>
                          <a:latin typeface="Times New Roman"/>
                          <a:ea typeface="+mn-ea"/>
                          <a:cs typeface="Times New Roman"/>
                        </a:rPr>
                        <a:t>Закарян</a:t>
                      </a:r>
                      <a:r>
                        <a:rPr lang="ru-RU" sz="1600" b="0">
                          <a:solidFill>
                            <a:schemeClr val="dk1"/>
                          </a:solidFill>
                          <a:latin typeface="Times New Roman"/>
                          <a:ea typeface="+mn-ea"/>
                          <a:cs typeface="Times New Roman"/>
                        </a:rPr>
                        <a:t> М.Д.</a:t>
                      </a:r>
                      <a:endParaRPr/>
                    </a:p>
                  </a:txBody>
                  <a:tcPr marL="9525" marR="9525" marT="9525" marB="0" anchor="ctr"/>
                </a:tc>
                <a:tc>
                  <a:txBody>
                    <a:bodyPr/>
                    <a:p>
                      <a:pPr marL="0" algn="ctr" defTabSz="914400">
                        <a:defRPr/>
                      </a:pPr>
                      <a:r>
                        <a:rPr lang="ru-RU" sz="1600" b="0">
                          <a:solidFill>
                            <a:schemeClr val="dk1"/>
                          </a:solidFill>
                          <a:latin typeface="Times New Roman"/>
                          <a:ea typeface="+mn-ea"/>
                          <a:cs typeface="Times New Roman"/>
                        </a:rPr>
                        <a:t>2,103</a:t>
                      </a:r>
                      <a:endParaRPr/>
                    </a:p>
                  </a:txBody>
                  <a:tcPr marL="9525" marR="9525" marT="9525" marB="0" anchor="ctr"/>
                </a:tc>
              </a:tr>
              <a:tr h="259216">
                <a:tc>
                  <a:txBody>
                    <a:bodyPr/>
                    <a:p>
                      <a:pPr marL="0" algn="ctr" defTabSz="914400">
                        <a:defRPr/>
                      </a:pPr>
                      <a:r>
                        <a:rPr lang="ru-RU" sz="1600" b="0">
                          <a:solidFill>
                            <a:schemeClr val="dk1"/>
                          </a:solidFill>
                          <a:latin typeface="Times New Roman"/>
                          <a:ea typeface="+mn-ea"/>
                          <a:cs typeface="Times New Roman"/>
                        </a:rPr>
                        <a:t>Тула </a:t>
                      </a:r>
                      <a:r>
                        <a:rPr lang="en-US" sz="1600" b="0">
                          <a:solidFill>
                            <a:schemeClr val="dk1"/>
                          </a:solidFill>
                          <a:latin typeface="Times New Roman"/>
                          <a:ea typeface="+mn-ea"/>
                          <a:cs typeface="Times New Roman"/>
                        </a:rPr>
                        <a:t>I-</a:t>
                      </a:r>
                      <a:r>
                        <a:rPr lang="ru-RU" sz="1600" b="0">
                          <a:solidFill>
                            <a:schemeClr val="dk1"/>
                          </a:solidFill>
                          <a:latin typeface="Times New Roman"/>
                          <a:ea typeface="+mn-ea"/>
                          <a:cs typeface="Times New Roman"/>
                        </a:rPr>
                        <a:t>Курская</a:t>
                      </a:r>
                      <a:endParaRPr/>
                    </a:p>
                  </a:txBody>
                  <a:tcPr marL="9525" marR="9525" marT="9525" marB="0" anchor="ctr"/>
                </a:tc>
                <a:tc>
                  <a:txBody>
                    <a:bodyPr/>
                    <a:p>
                      <a:pPr marL="0" algn="ctr" defTabSz="914400">
                        <a:defRPr/>
                      </a:pPr>
                      <a:r>
                        <a:rPr lang="ru-RU" sz="1600" b="0">
                          <a:solidFill>
                            <a:schemeClr val="dk1"/>
                          </a:solidFill>
                          <a:latin typeface="Times New Roman"/>
                          <a:ea typeface="+mn-ea"/>
                          <a:cs typeface="Times New Roman"/>
                        </a:rPr>
                        <a:t>АО «</a:t>
                      </a:r>
                      <a:r>
                        <a:rPr lang="ru-RU" sz="1600" b="0">
                          <a:solidFill>
                            <a:schemeClr val="dk1"/>
                          </a:solidFill>
                          <a:latin typeface="Times New Roman"/>
                          <a:ea typeface="+mn-ea"/>
                          <a:cs typeface="Times New Roman"/>
                        </a:rPr>
                        <a:t>Тулажелдормаш</a:t>
                      </a:r>
                      <a:r>
                        <a:rPr lang="ru-RU" sz="1600" b="0">
                          <a:solidFill>
                            <a:schemeClr val="dk1"/>
                          </a:solidFill>
                          <a:latin typeface="Times New Roman"/>
                          <a:ea typeface="+mn-ea"/>
                          <a:cs typeface="Times New Roman"/>
                        </a:rPr>
                        <a:t>»</a:t>
                      </a:r>
                      <a:endParaRPr/>
                    </a:p>
                  </a:txBody>
                  <a:tcPr marL="9525" marR="9525" marT="9525" marB="0" anchor="ctr"/>
                </a:tc>
                <a:tc>
                  <a:txBody>
                    <a:bodyPr/>
                    <a:p>
                      <a:pPr marL="0" algn="ctr" defTabSz="914400">
                        <a:defRPr/>
                      </a:pPr>
                      <a:r>
                        <a:rPr lang="ru-RU" sz="1600" b="0">
                          <a:solidFill>
                            <a:schemeClr val="dk1"/>
                          </a:solidFill>
                          <a:latin typeface="Times New Roman"/>
                          <a:ea typeface="+mn-ea"/>
                          <a:cs typeface="Times New Roman"/>
                        </a:rPr>
                        <a:t>2,427</a:t>
                      </a:r>
                      <a:endParaRPr/>
                    </a:p>
                  </a:txBody>
                  <a:tcPr marL="9525" marR="9525" marT="9525" marB="0" anchor="ctr"/>
                </a:tc>
              </a:tr>
              <a:tr h="259216">
                <a:tc>
                  <a:txBody>
                    <a:bodyPr/>
                    <a:p>
                      <a:pPr marL="0" algn="ctr" defTabSz="914400">
                        <a:defRPr/>
                      </a:pPr>
                      <a:r>
                        <a:rPr lang="ru-RU" sz="1600" b="0">
                          <a:solidFill>
                            <a:schemeClr val="dk1"/>
                          </a:solidFill>
                          <a:latin typeface="Times New Roman"/>
                          <a:ea typeface="+mn-ea"/>
                          <a:cs typeface="Times New Roman"/>
                        </a:rPr>
                        <a:t>Тула </a:t>
                      </a:r>
                      <a:r>
                        <a:rPr lang="en-US" sz="1600" b="0">
                          <a:solidFill>
                            <a:schemeClr val="dk1"/>
                          </a:solidFill>
                          <a:latin typeface="Times New Roman"/>
                          <a:ea typeface="+mn-ea"/>
                          <a:cs typeface="Times New Roman"/>
                        </a:rPr>
                        <a:t>I-</a:t>
                      </a:r>
                      <a:r>
                        <a:rPr lang="ru-RU" sz="1600" b="0">
                          <a:solidFill>
                            <a:schemeClr val="dk1"/>
                          </a:solidFill>
                          <a:latin typeface="Times New Roman"/>
                          <a:ea typeface="+mn-ea"/>
                          <a:cs typeface="Times New Roman"/>
                        </a:rPr>
                        <a:t>Курская</a:t>
                      </a:r>
                      <a:endParaRPr/>
                    </a:p>
                  </a:txBody>
                  <a:tcPr marL="9525" marR="9525" marT="9525" marB="0" anchor="ctr"/>
                </a:tc>
                <a:tc>
                  <a:txBody>
                    <a:bodyPr/>
                    <a:p>
                      <a:pPr marL="0" algn="ctr" defTabSz="914400">
                        <a:defRPr/>
                      </a:pPr>
                      <a:r>
                        <a:rPr lang="ru-RU" sz="1600" b="0">
                          <a:solidFill>
                            <a:schemeClr val="dk1"/>
                          </a:solidFill>
                          <a:latin typeface="Times New Roman"/>
                          <a:ea typeface="+mn-ea"/>
                          <a:cs typeface="Times New Roman"/>
                        </a:rPr>
                        <a:t>АО</a:t>
                      </a:r>
                      <a:r>
                        <a:rPr lang="ru-RU" sz="1600" b="0">
                          <a:solidFill>
                            <a:schemeClr val="dk1"/>
                          </a:solidFill>
                          <a:latin typeface="Times New Roman"/>
                          <a:ea typeface="+mn-ea"/>
                          <a:cs typeface="Times New Roman"/>
                        </a:rPr>
                        <a:t> «ОМК «Стальной путь»</a:t>
                      </a:r>
                      <a:endParaRPr lang="ru-RU" sz="1600" b="0">
                        <a:solidFill>
                          <a:schemeClr val="dk1"/>
                        </a:solidFill>
                        <a:latin typeface="Times New Roman"/>
                        <a:ea typeface="+mn-ea"/>
                        <a:cs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p>
                      <a:pPr marL="0" algn="ctr" defTabSz="914400">
                        <a:defRPr/>
                      </a:pPr>
                      <a:r>
                        <a:rPr lang="ru-RU" sz="1600" b="0">
                          <a:solidFill>
                            <a:schemeClr val="dk1"/>
                          </a:solidFill>
                          <a:latin typeface="Times New Roman"/>
                          <a:ea typeface="+mn-ea"/>
                          <a:cs typeface="Times New Roman"/>
                        </a:rPr>
                        <a:t>4,553</a:t>
                      </a:r>
                      <a:endParaRPr/>
                    </a:p>
                  </a:txBody>
                  <a:tcPr marL="9525" marR="9525" marT="9525" marB="0" anchor="ctr"/>
                </a:tc>
              </a:tr>
              <a:tr h="259216">
                <a:tc>
                  <a:txBody>
                    <a:bodyPr/>
                    <a:p>
                      <a:pPr marL="0" algn="ctr" defTabSz="914400">
                        <a:defRPr/>
                      </a:pPr>
                      <a:r>
                        <a:rPr lang="ru-RU" sz="1600" b="0">
                          <a:solidFill>
                            <a:schemeClr val="dk1"/>
                          </a:solidFill>
                          <a:latin typeface="Times New Roman"/>
                          <a:ea typeface="+mn-ea"/>
                          <a:cs typeface="Times New Roman"/>
                        </a:rPr>
                        <a:t>Тула </a:t>
                      </a:r>
                      <a:r>
                        <a:rPr lang="en-US" sz="1600" b="0">
                          <a:solidFill>
                            <a:schemeClr val="dk1"/>
                          </a:solidFill>
                          <a:latin typeface="Times New Roman"/>
                          <a:ea typeface="+mn-ea"/>
                          <a:cs typeface="Times New Roman"/>
                        </a:rPr>
                        <a:t>I</a:t>
                      </a:r>
                      <a:r>
                        <a:rPr lang="en-US" sz="1600" b="0">
                          <a:solidFill>
                            <a:schemeClr val="dk1"/>
                          </a:solidFill>
                          <a:latin typeface="Times New Roman"/>
                          <a:ea typeface="+mn-ea"/>
                          <a:cs typeface="Times New Roman"/>
                        </a:rPr>
                        <a:t>-</a:t>
                      </a:r>
                      <a:r>
                        <a:rPr lang="ru-RU" sz="1600" b="0">
                          <a:solidFill>
                            <a:schemeClr val="dk1"/>
                          </a:solidFill>
                          <a:latin typeface="Times New Roman"/>
                          <a:ea typeface="+mn-ea"/>
                          <a:cs typeface="Times New Roman"/>
                        </a:rPr>
                        <a:t>Курская</a:t>
                      </a:r>
                      <a:endParaRPr lang="ru-RU" sz="1600" b="0">
                        <a:solidFill>
                          <a:schemeClr val="dk1"/>
                        </a:solidFill>
                        <a:latin typeface="Times New Roman"/>
                        <a:ea typeface="+mn-ea"/>
                        <a:cs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p>
                      <a:pPr marL="0" algn="ctr" defTabSz="914400">
                        <a:defRPr/>
                      </a:pPr>
                      <a:r>
                        <a:rPr lang="ru-RU" sz="1600" b="0">
                          <a:solidFill>
                            <a:schemeClr val="dk1"/>
                          </a:solidFill>
                          <a:latin typeface="Times New Roman"/>
                          <a:ea typeface="+mn-ea"/>
                          <a:cs typeface="Times New Roman"/>
                        </a:rPr>
                        <a:t>АО «АК «</a:t>
                      </a:r>
                      <a:r>
                        <a:rPr lang="ru-RU" sz="1600" b="0">
                          <a:solidFill>
                            <a:schemeClr val="dk1"/>
                          </a:solidFill>
                          <a:latin typeface="Times New Roman"/>
                          <a:ea typeface="+mn-ea"/>
                          <a:cs typeface="Times New Roman"/>
                        </a:rPr>
                        <a:t>Туламашзавод</a:t>
                      </a:r>
                      <a:r>
                        <a:rPr lang="ru-RU" sz="1600" b="0">
                          <a:solidFill>
                            <a:schemeClr val="dk1"/>
                          </a:solidFill>
                          <a:latin typeface="Times New Roman"/>
                          <a:ea typeface="+mn-ea"/>
                          <a:cs typeface="Times New Roman"/>
                        </a:rPr>
                        <a:t>»</a:t>
                      </a:r>
                      <a:endParaRPr lang="ru-RU" sz="1600" b="0">
                        <a:solidFill>
                          <a:schemeClr val="dk1"/>
                        </a:solidFill>
                        <a:latin typeface="Times New Roman"/>
                        <a:ea typeface="+mn-ea"/>
                        <a:cs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p>
                      <a:pPr marL="0" algn="ctr" defTabSz="914400">
                        <a:defRPr/>
                      </a:pPr>
                      <a:r>
                        <a:rPr lang="ru-RU" sz="1600" b="0">
                          <a:solidFill>
                            <a:schemeClr val="dk1"/>
                          </a:solidFill>
                          <a:latin typeface="Times New Roman"/>
                          <a:ea typeface="+mn-ea"/>
                          <a:cs typeface="Times New Roman"/>
                        </a:rPr>
                        <a:t>5,418</a:t>
                      </a:r>
                      <a:endParaRPr lang="ru-RU" sz="1600" b="0">
                        <a:solidFill>
                          <a:schemeClr val="dk1"/>
                        </a:solidFill>
                        <a:latin typeface="Times New Roman"/>
                        <a:ea typeface="+mn-ea"/>
                        <a:cs typeface="Times New Roman"/>
                      </a:endParaRPr>
                    </a:p>
                  </a:txBody>
                  <a:tcPr marL="9525" marR="9525" marT="9525" marB="0" anchor="ctr"/>
                </a:tc>
              </a:tr>
              <a:tr h="259216">
                <a:tc>
                  <a:txBody>
                    <a:bodyPr/>
                    <a:p>
                      <a:pPr marL="0" algn="ctr" defTabSz="914400">
                        <a:defRPr/>
                      </a:pPr>
                      <a:r>
                        <a:rPr lang="ru-RU" sz="1600" b="0">
                          <a:solidFill>
                            <a:schemeClr val="dk1"/>
                          </a:solidFill>
                          <a:latin typeface="Times New Roman"/>
                          <a:ea typeface="+mn-ea"/>
                          <a:cs typeface="Times New Roman"/>
                        </a:rPr>
                        <a:t>Тула-Вяземская</a:t>
                      </a:r>
                      <a:endParaRPr/>
                    </a:p>
                  </a:txBody>
                  <a:tcPr marL="9525" marR="9525" marT="9525" marB="0" anchor="ctr"/>
                </a:tc>
                <a:tc>
                  <a:txBody>
                    <a:bodyPr/>
                    <a:p>
                      <a:pPr marL="0" algn="ctr" defTabSz="914400">
                        <a:defRPr/>
                      </a:pPr>
                      <a:r>
                        <a:rPr lang="ru-RU" sz="1600" b="0">
                          <a:solidFill>
                            <a:schemeClr val="dk1"/>
                          </a:solidFill>
                          <a:latin typeface="Times New Roman"/>
                          <a:ea typeface="+mn-ea"/>
                          <a:cs typeface="Times New Roman"/>
                        </a:rPr>
                        <a:t>АО "Машиностроительный завод "Штамп" им</a:t>
                      </a:r>
                      <a:r>
                        <a:rPr lang="ru-RU" sz="1600" b="0">
                          <a:solidFill>
                            <a:schemeClr val="dk1"/>
                          </a:solidFill>
                          <a:latin typeface="Times New Roman"/>
                          <a:ea typeface="+mn-ea"/>
                          <a:cs typeface="Times New Roman"/>
                        </a:rPr>
                        <a:t>. Б.Л</a:t>
                      </a:r>
                      <a:r>
                        <a:rPr lang="ru-RU" sz="1600" b="0">
                          <a:solidFill>
                            <a:schemeClr val="dk1"/>
                          </a:solidFill>
                          <a:latin typeface="Times New Roman"/>
                          <a:ea typeface="+mn-ea"/>
                          <a:cs typeface="Times New Roman"/>
                        </a:rPr>
                        <a:t>. Ванникова"</a:t>
                      </a:r>
                      <a:endParaRPr/>
                    </a:p>
                  </a:txBody>
                  <a:tcPr marL="9525" marR="9525" marT="9525" marB="0" anchor="ctr"/>
                </a:tc>
                <a:tc>
                  <a:txBody>
                    <a:bodyPr/>
                    <a:p>
                      <a:pPr marL="0" algn="ctr" defTabSz="914400">
                        <a:defRPr/>
                      </a:pPr>
                      <a:r>
                        <a:rPr lang="ru-RU" sz="1600" b="0">
                          <a:solidFill>
                            <a:schemeClr val="dk1"/>
                          </a:solidFill>
                          <a:latin typeface="Times New Roman"/>
                          <a:ea typeface="+mn-ea"/>
                          <a:cs typeface="Times New Roman"/>
                        </a:rPr>
                        <a:t>7,91285</a:t>
                      </a:r>
                      <a:endParaRPr/>
                    </a:p>
                  </a:txBody>
                  <a:tcPr marL="9525" marR="9525" marT="9525" marB="0" anchor="ctr"/>
                </a:tc>
              </a:tr>
              <a:tr h="259216">
                <a:tc>
                  <a:txBody>
                    <a:bodyPr/>
                    <a:p>
                      <a:pPr marL="0" algn="ctr" defTabSz="914400">
                        <a:defRPr/>
                      </a:pPr>
                      <a:r>
                        <a:rPr lang="ru-RU" sz="1600" b="0">
                          <a:solidFill>
                            <a:schemeClr val="dk1"/>
                          </a:solidFill>
                          <a:latin typeface="Times New Roman"/>
                          <a:ea typeface="+mn-ea"/>
                          <a:cs typeface="Times New Roman"/>
                        </a:rPr>
                        <a:t>Тула-Вяземская</a:t>
                      </a:r>
                      <a:endParaRPr/>
                    </a:p>
                  </a:txBody>
                  <a:tcPr marL="9525" marR="9525" marT="9525" marB="0" anchor="ctr"/>
                </a:tc>
                <a:tc>
                  <a:txBody>
                    <a:bodyPr/>
                    <a:p>
                      <a:pPr marL="0" algn="ctr" defTabSz="914400">
                        <a:defRPr/>
                      </a:pPr>
                      <a:r>
                        <a:rPr lang="ru-RU" sz="1600" b="0">
                          <a:solidFill>
                            <a:schemeClr val="dk1"/>
                          </a:solidFill>
                          <a:latin typeface="Times New Roman"/>
                          <a:ea typeface="+mn-ea"/>
                          <a:cs typeface="Times New Roman"/>
                        </a:rPr>
                        <a:t>АО "</a:t>
                      </a:r>
                      <a:r>
                        <a:rPr lang="ru-RU" sz="1600" b="0">
                          <a:solidFill>
                            <a:schemeClr val="dk1"/>
                          </a:solidFill>
                          <a:latin typeface="Times New Roman"/>
                          <a:ea typeface="+mn-ea"/>
                          <a:cs typeface="Times New Roman"/>
                        </a:rPr>
                        <a:t>Туланефтепродукт</a:t>
                      </a:r>
                      <a:r>
                        <a:rPr lang="ru-RU" sz="1600" b="0">
                          <a:solidFill>
                            <a:schemeClr val="dk1"/>
                          </a:solidFill>
                          <a:latin typeface="Times New Roman"/>
                          <a:ea typeface="+mn-ea"/>
                          <a:cs typeface="Times New Roman"/>
                        </a:rPr>
                        <a:t>"</a:t>
                      </a:r>
                      <a:endParaRPr/>
                    </a:p>
                  </a:txBody>
                  <a:tcPr marL="9525" marR="9525" marT="9525" marB="0" anchor="ctr"/>
                </a:tc>
                <a:tc>
                  <a:txBody>
                    <a:bodyPr/>
                    <a:p>
                      <a:pPr marL="0" algn="ctr" defTabSz="914400">
                        <a:defRPr/>
                      </a:pPr>
                      <a:r>
                        <a:rPr lang="ru-RU" sz="1600" b="0">
                          <a:solidFill>
                            <a:schemeClr val="dk1"/>
                          </a:solidFill>
                          <a:latin typeface="Times New Roman"/>
                          <a:ea typeface="+mn-ea"/>
                          <a:cs typeface="Times New Roman"/>
                        </a:rPr>
                        <a:t>1,37</a:t>
                      </a:r>
                      <a:endParaRPr/>
                    </a:p>
                  </a:txBody>
                  <a:tcPr marL="9525" marR="9525" marT="9525" marB="0" anchor="ctr"/>
                </a:tc>
              </a:tr>
              <a:tr h="259216">
                <a:tc>
                  <a:txBody>
                    <a:bodyPr/>
                    <a:p>
                      <a:pPr marL="0" algn="ctr" defTabSz="914400">
                        <a:defRPr/>
                      </a:pPr>
                      <a:r>
                        <a:rPr lang="ru-RU" sz="1600" b="0">
                          <a:solidFill>
                            <a:schemeClr val="dk1"/>
                          </a:solidFill>
                          <a:latin typeface="Times New Roman"/>
                          <a:ea typeface="+mn-ea"/>
                          <a:cs typeface="Times New Roman"/>
                        </a:rPr>
                        <a:t>Тула-Вяземская</a:t>
                      </a:r>
                      <a:endParaRPr lang="ru-RU" sz="1600" b="0">
                        <a:solidFill>
                          <a:schemeClr val="dk1"/>
                        </a:solidFill>
                        <a:latin typeface="Times New Roman"/>
                        <a:ea typeface="+mn-ea"/>
                        <a:cs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p>
                      <a:pPr marL="0" algn="ctr" defTabSz="914400">
                        <a:defRPr/>
                      </a:pPr>
                      <a:r>
                        <a:rPr lang="ru-RU" sz="1600" b="0">
                          <a:solidFill>
                            <a:schemeClr val="dk1"/>
                          </a:solidFill>
                          <a:latin typeface="Times New Roman"/>
                          <a:ea typeface="+mn-ea"/>
                          <a:cs typeface="Times New Roman"/>
                        </a:rPr>
                        <a:t>ООО «Металлопрокатный</a:t>
                      </a:r>
                      <a:r>
                        <a:rPr lang="ru-RU" sz="1600" b="0">
                          <a:solidFill>
                            <a:schemeClr val="dk1"/>
                          </a:solidFill>
                          <a:latin typeface="Times New Roman"/>
                          <a:ea typeface="+mn-ea"/>
                          <a:cs typeface="Times New Roman"/>
                        </a:rPr>
                        <a:t> завод»</a:t>
                      </a:r>
                      <a:endParaRPr lang="ru-RU" sz="1600" b="0">
                        <a:solidFill>
                          <a:schemeClr val="dk1"/>
                        </a:solidFill>
                        <a:latin typeface="Times New Roman"/>
                        <a:ea typeface="+mn-ea"/>
                        <a:cs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p>
                      <a:pPr marL="0" algn="ctr" defTabSz="914400">
                        <a:defRPr/>
                      </a:pPr>
                      <a:r>
                        <a:rPr lang="ru-RU" sz="1600" b="0">
                          <a:solidFill>
                            <a:schemeClr val="dk1"/>
                          </a:solidFill>
                          <a:latin typeface="Times New Roman"/>
                          <a:ea typeface="+mn-ea"/>
                          <a:cs typeface="Times New Roman"/>
                        </a:rPr>
                        <a:t>0,00189</a:t>
                      </a:r>
                      <a:endParaRPr lang="ru-RU" sz="1600" b="0">
                        <a:solidFill>
                          <a:schemeClr val="dk1"/>
                        </a:solidFill>
                        <a:latin typeface="Times New Roman"/>
                        <a:ea typeface="+mn-ea"/>
                        <a:cs typeface="Times New Roman"/>
                      </a:endParaRPr>
                    </a:p>
                  </a:txBody>
                  <a:tcPr marL="9525" marR="9525" marT="9525" marB="0" anchor="ctr"/>
                </a:tc>
              </a:tr>
              <a:tr h="259216">
                <a:tc>
                  <a:txBody>
                    <a:bodyPr/>
                    <a:p>
                      <a:pPr marL="0" algn="ctr" defTabSz="914400">
                        <a:defRPr/>
                      </a:pPr>
                      <a:r>
                        <a:rPr lang="ru-RU" sz="1600" b="0">
                          <a:solidFill>
                            <a:schemeClr val="dk1"/>
                          </a:solidFill>
                          <a:latin typeface="Times New Roman"/>
                          <a:ea typeface="+mn-ea"/>
                          <a:cs typeface="Times New Roman"/>
                        </a:rPr>
                        <a:t>Тула-Вяземская</a:t>
                      </a:r>
                      <a:endParaRPr lang="ru-RU" sz="1600" b="0">
                        <a:solidFill>
                          <a:schemeClr val="dk1"/>
                        </a:solidFill>
                        <a:latin typeface="Times New Roman"/>
                        <a:ea typeface="+mn-ea"/>
                        <a:cs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p>
                      <a:pPr marL="0" algn="ctr" defTabSz="914400">
                        <a:defRPr/>
                      </a:pPr>
                      <a:r>
                        <a:rPr lang="ru-RU" sz="1600" b="0">
                          <a:solidFill>
                            <a:schemeClr val="dk1"/>
                          </a:solidFill>
                          <a:latin typeface="Times New Roman"/>
                          <a:ea typeface="+mn-ea"/>
                          <a:cs typeface="Times New Roman"/>
                        </a:rPr>
                        <a:t>АО «Тульский патронный завод»</a:t>
                      </a:r>
                      <a:endParaRPr lang="ru-RU" sz="1600" b="0">
                        <a:solidFill>
                          <a:schemeClr val="dk1"/>
                        </a:solidFill>
                        <a:latin typeface="Times New Roman"/>
                        <a:ea typeface="+mn-ea"/>
                        <a:cs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p>
                      <a:pPr marL="0" algn="ctr" defTabSz="914400">
                        <a:defRPr/>
                      </a:pPr>
                      <a:r>
                        <a:rPr lang="ru-RU" sz="1600" b="0">
                          <a:solidFill>
                            <a:schemeClr val="dk1"/>
                          </a:solidFill>
                          <a:latin typeface="Times New Roman"/>
                          <a:ea typeface="+mn-ea"/>
                          <a:cs typeface="Times New Roman"/>
                        </a:rPr>
                        <a:t>3,10188</a:t>
                      </a:r>
                      <a:endParaRPr lang="ru-RU" sz="1600" b="0">
                        <a:solidFill>
                          <a:schemeClr val="dk1"/>
                        </a:solidFill>
                        <a:latin typeface="Times New Roman"/>
                        <a:ea typeface="+mn-ea"/>
                        <a:cs typeface="Times New Roman"/>
                      </a:endParaRPr>
                    </a:p>
                  </a:txBody>
                  <a:tcPr marL="9525" marR="9525" marT="9525" marB="0" anchor="ctr"/>
                </a:tc>
              </a:tr>
              <a:tr h="259216">
                <a:tc>
                  <a:txBody>
                    <a:bodyPr/>
                    <a:p>
                      <a:pPr marL="0" algn="ctr" defTabSz="914400">
                        <a:defRPr/>
                      </a:pPr>
                      <a:r>
                        <a:rPr lang="ru-RU" sz="1600" b="0">
                          <a:solidFill>
                            <a:schemeClr val="dk1"/>
                          </a:solidFill>
                          <a:latin typeface="Times New Roman"/>
                          <a:ea typeface="+mn-ea"/>
                          <a:cs typeface="Times New Roman"/>
                        </a:rPr>
                        <a:t>Тула-Вяземская</a:t>
                      </a:r>
                      <a:endParaRPr lang="ru-RU" sz="1600" b="0">
                        <a:solidFill>
                          <a:schemeClr val="dk1"/>
                        </a:solidFill>
                        <a:latin typeface="Times New Roman"/>
                        <a:ea typeface="+mn-ea"/>
                        <a:cs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p>
                      <a:pPr marL="0" algn="ctr" defTabSz="914400">
                        <a:defRPr/>
                      </a:pPr>
                      <a:r>
                        <a:rPr lang="ru-RU" sz="1600" b="0">
                          <a:solidFill>
                            <a:schemeClr val="dk1"/>
                          </a:solidFill>
                          <a:latin typeface="Times New Roman"/>
                          <a:ea typeface="+mn-ea"/>
                          <a:cs typeface="Times New Roman"/>
                        </a:rPr>
                        <a:t>ООО</a:t>
                      </a:r>
                      <a:r>
                        <a:rPr lang="ru-RU" sz="1600" b="0">
                          <a:solidFill>
                            <a:schemeClr val="dk1"/>
                          </a:solidFill>
                          <a:latin typeface="Times New Roman"/>
                          <a:ea typeface="+mn-ea"/>
                          <a:cs typeface="Times New Roman"/>
                        </a:rPr>
                        <a:t> «</a:t>
                      </a:r>
                      <a:r>
                        <a:rPr lang="ru-RU" sz="1600" b="0">
                          <a:solidFill>
                            <a:schemeClr val="dk1"/>
                          </a:solidFill>
                          <a:latin typeface="Times New Roman"/>
                          <a:ea typeface="+mn-ea"/>
                          <a:cs typeface="Times New Roman"/>
                        </a:rPr>
                        <a:t>Эко-Тайм</a:t>
                      </a:r>
                      <a:r>
                        <a:rPr lang="ru-RU" sz="1600" b="0">
                          <a:solidFill>
                            <a:schemeClr val="dk1"/>
                          </a:solidFill>
                          <a:latin typeface="Times New Roman"/>
                          <a:ea typeface="+mn-ea"/>
                          <a:cs typeface="Times New Roman"/>
                        </a:rPr>
                        <a:t>»</a:t>
                      </a:r>
                      <a:endParaRPr lang="ru-RU" sz="1600" b="0">
                        <a:solidFill>
                          <a:schemeClr val="dk1"/>
                        </a:solidFill>
                        <a:latin typeface="Times New Roman"/>
                        <a:ea typeface="+mn-ea"/>
                        <a:cs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p>
                      <a:pPr marL="0" algn="ctr" defTabSz="914400">
                        <a:defRPr/>
                      </a:pPr>
                      <a:r>
                        <a:rPr lang="ru-RU" sz="1600" b="0">
                          <a:solidFill>
                            <a:schemeClr val="dk1"/>
                          </a:solidFill>
                          <a:latin typeface="Times New Roman"/>
                          <a:ea typeface="+mn-ea"/>
                          <a:cs typeface="Times New Roman"/>
                        </a:rPr>
                        <a:t>0,00092</a:t>
                      </a:r>
                      <a:endParaRPr lang="ru-RU" sz="1600" b="0">
                        <a:solidFill>
                          <a:schemeClr val="dk1"/>
                        </a:solidFill>
                        <a:latin typeface="Times New Roman"/>
                        <a:ea typeface="+mn-ea"/>
                        <a:cs typeface="Times New Roman"/>
                      </a:endParaRPr>
                    </a:p>
                  </a:txBody>
                  <a:tcPr marL="9525" marR="9525" marT="9525" marB="0" anchor="ctr"/>
                </a:tc>
              </a:tr>
              <a:tr h="259216">
                <a:tc>
                  <a:txBody>
                    <a:bodyPr/>
                    <a:p>
                      <a:pPr marL="0" algn="ctr" defTabSz="914400">
                        <a:defRPr/>
                      </a:pPr>
                      <a:r>
                        <a:rPr lang="ru-RU" sz="1600" b="0">
                          <a:solidFill>
                            <a:schemeClr val="dk1"/>
                          </a:solidFill>
                          <a:latin typeface="Times New Roman"/>
                          <a:ea typeface="+mn-ea"/>
                          <a:cs typeface="Times New Roman"/>
                        </a:rPr>
                        <a:t>Тула-Вяземская</a:t>
                      </a:r>
                      <a:endParaRPr lang="ru-RU" sz="1600" b="0">
                        <a:solidFill>
                          <a:schemeClr val="dk1"/>
                        </a:solidFill>
                        <a:latin typeface="Times New Roman"/>
                        <a:ea typeface="+mn-ea"/>
                        <a:cs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p>
                      <a:pPr marL="0" algn="ctr" defTabSz="914400">
                        <a:defRPr/>
                      </a:pPr>
                      <a:r>
                        <a:rPr lang="ru-RU" sz="1600" b="0">
                          <a:solidFill>
                            <a:schemeClr val="dk1"/>
                          </a:solidFill>
                          <a:latin typeface="Times New Roman"/>
                          <a:ea typeface="+mn-ea"/>
                          <a:cs typeface="Times New Roman"/>
                        </a:rPr>
                        <a:t>АО «Перспектива»</a:t>
                      </a:r>
                      <a:endParaRPr lang="ru-RU" sz="1600" b="0">
                        <a:solidFill>
                          <a:schemeClr val="dk1"/>
                        </a:solidFill>
                        <a:latin typeface="Times New Roman"/>
                        <a:ea typeface="+mn-ea"/>
                        <a:cs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p>
                      <a:pPr marL="0" algn="ctr" defTabSz="914400">
                        <a:defRPr/>
                      </a:pPr>
                      <a:r>
                        <a:rPr lang="ru-RU" sz="1600" b="0">
                          <a:solidFill>
                            <a:schemeClr val="dk1"/>
                          </a:solidFill>
                          <a:latin typeface="Times New Roman"/>
                          <a:ea typeface="+mn-ea"/>
                          <a:cs typeface="Times New Roman"/>
                        </a:rPr>
                        <a:t>0,3427</a:t>
                      </a:r>
                      <a:endParaRPr lang="ru-RU" sz="1600" b="0">
                        <a:solidFill>
                          <a:schemeClr val="dk1"/>
                        </a:solidFill>
                        <a:latin typeface="Times New Roman"/>
                        <a:ea typeface="+mn-ea"/>
                        <a:cs typeface="Times New Roman"/>
                      </a:endParaRPr>
                    </a:p>
                  </a:txBody>
                  <a:tcPr marL="9525" marR="9525" marT="9525" marB="0" anchor="ctr"/>
                </a:tc>
              </a:tr>
              <a:tr h="259216">
                <a:tc>
                  <a:txBody>
                    <a:bodyPr/>
                    <a:p>
                      <a:pPr marL="0" algn="ctr" defTabSz="914400">
                        <a:defRPr/>
                      </a:pPr>
                      <a:r>
                        <a:rPr lang="ru-RU" sz="1600" b="0">
                          <a:solidFill>
                            <a:schemeClr val="dk1"/>
                          </a:solidFill>
                          <a:latin typeface="Times New Roman"/>
                          <a:ea typeface="+mn-ea"/>
                          <a:cs typeface="Times New Roman"/>
                        </a:rPr>
                        <a:t>Тула-</a:t>
                      </a:r>
                      <a:r>
                        <a:rPr lang="ru-RU" sz="1600" b="0">
                          <a:solidFill>
                            <a:schemeClr val="dk1"/>
                          </a:solidFill>
                          <a:latin typeface="Times New Roman"/>
                          <a:ea typeface="+mn-ea"/>
                          <a:cs typeface="Times New Roman"/>
                        </a:rPr>
                        <a:t>Лихвинская</a:t>
                      </a:r>
                      <a:endParaRPr lang="ru-RU" sz="1600" b="0">
                        <a:solidFill>
                          <a:schemeClr val="dk1"/>
                        </a:solidFill>
                        <a:latin typeface="Times New Roman"/>
                        <a:ea typeface="+mn-ea"/>
                        <a:cs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p>
                      <a:pPr marL="0" algn="ctr" defTabSz="914400">
                        <a:defRPr/>
                      </a:pPr>
                      <a:r>
                        <a:rPr lang="ru-RU" sz="1600" b="0">
                          <a:solidFill>
                            <a:schemeClr val="dk1"/>
                          </a:solidFill>
                          <a:latin typeface="Times New Roman"/>
                          <a:ea typeface="+mn-ea"/>
                          <a:cs typeface="Times New Roman"/>
                        </a:rPr>
                        <a:t>ОАО "</a:t>
                      </a:r>
                      <a:r>
                        <a:rPr lang="ru-RU" sz="1600" b="0">
                          <a:solidFill>
                            <a:schemeClr val="dk1"/>
                          </a:solidFill>
                          <a:latin typeface="Times New Roman"/>
                          <a:ea typeface="+mn-ea"/>
                          <a:cs typeface="Times New Roman"/>
                        </a:rPr>
                        <a:t>АгроПром</a:t>
                      </a:r>
                      <a:r>
                        <a:rPr lang="ru-RU" sz="1600" b="0">
                          <a:solidFill>
                            <a:schemeClr val="dk1"/>
                          </a:solidFill>
                          <a:latin typeface="Times New Roman"/>
                          <a:ea typeface="+mn-ea"/>
                          <a:cs typeface="Times New Roman"/>
                        </a:rPr>
                        <a:t>"</a:t>
                      </a:r>
                      <a:endParaRPr/>
                    </a:p>
                  </a:txBody>
                  <a:tcPr marL="9525" marR="9525" marT="9525" marB="0" anchor="ctr"/>
                </a:tc>
                <a:tc>
                  <a:txBody>
                    <a:bodyPr/>
                    <a:p>
                      <a:pPr marL="0" algn="ctr" defTabSz="914400">
                        <a:defRPr/>
                      </a:pPr>
                      <a:r>
                        <a:rPr lang="ru-RU" sz="1600" b="0">
                          <a:solidFill>
                            <a:schemeClr val="dk1"/>
                          </a:solidFill>
                          <a:latin typeface="Times New Roman"/>
                          <a:ea typeface="+mn-ea"/>
                          <a:cs typeface="Times New Roman"/>
                        </a:rPr>
                        <a:t>0,5228</a:t>
                      </a:r>
                      <a:endParaRPr lang="ru-RU" sz="1600" b="0">
                        <a:solidFill>
                          <a:schemeClr val="dk1"/>
                        </a:solidFill>
                        <a:latin typeface="Times New Roman"/>
                        <a:ea typeface="+mn-ea"/>
                        <a:cs typeface="Times New Roman"/>
                      </a:endParaRPr>
                    </a:p>
                  </a:txBody>
                  <a:tcPr marL="9525" marR="9525" marT="9525" marB="0" anchor="ctr"/>
                </a:tc>
              </a:tr>
              <a:tr h="259216">
                <a:tc>
                  <a:txBody>
                    <a:bodyPr/>
                    <a:p>
                      <a:pPr marL="0" algn="ctr" defTabSz="914400">
                        <a:defRPr/>
                      </a:pPr>
                      <a:r>
                        <a:rPr lang="ru-RU" sz="1600" b="0">
                          <a:solidFill>
                            <a:schemeClr val="dk1"/>
                          </a:solidFill>
                          <a:latin typeface="Times New Roman"/>
                          <a:ea typeface="+mn-ea"/>
                          <a:cs typeface="Times New Roman"/>
                        </a:rPr>
                        <a:t>Тула-</a:t>
                      </a:r>
                      <a:r>
                        <a:rPr lang="ru-RU" sz="1600" b="0">
                          <a:solidFill>
                            <a:schemeClr val="dk1"/>
                          </a:solidFill>
                          <a:latin typeface="Times New Roman"/>
                          <a:ea typeface="+mn-ea"/>
                          <a:cs typeface="Times New Roman"/>
                        </a:rPr>
                        <a:t>Лихвинская</a:t>
                      </a:r>
                      <a:endParaRPr lang="ru-RU" sz="1600" b="0">
                        <a:solidFill>
                          <a:schemeClr val="dk1"/>
                        </a:solidFill>
                        <a:latin typeface="Times New Roman"/>
                        <a:ea typeface="+mn-ea"/>
                        <a:cs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p>
                      <a:pPr marL="0" algn="ctr" defTabSz="914400">
                        <a:defRPr/>
                      </a:pPr>
                      <a:r>
                        <a:rPr lang="ru-RU" sz="1600" b="0">
                          <a:solidFill>
                            <a:schemeClr val="dk1"/>
                          </a:solidFill>
                          <a:latin typeface="Times New Roman"/>
                          <a:ea typeface="+mn-ea"/>
                          <a:cs typeface="Times New Roman"/>
                        </a:rPr>
                        <a:t>ОАО «Тула-Лихвинское ХПП»</a:t>
                      </a:r>
                      <a:endParaRPr/>
                    </a:p>
                  </a:txBody>
                  <a:tcPr marL="9525" marR="9525" marT="9525" marB="0" anchor="ctr"/>
                </a:tc>
                <a:tc>
                  <a:txBody>
                    <a:bodyPr/>
                    <a:p>
                      <a:pPr marL="0" algn="ctr" defTabSz="914400">
                        <a:defRPr/>
                      </a:pPr>
                      <a:r>
                        <a:rPr lang="ru-RU" sz="1600" b="0">
                          <a:solidFill>
                            <a:schemeClr val="dk1"/>
                          </a:solidFill>
                          <a:latin typeface="Times New Roman"/>
                          <a:ea typeface="+mn-ea"/>
                          <a:cs typeface="Times New Roman"/>
                        </a:rPr>
                        <a:t>1,1756</a:t>
                      </a:r>
                      <a:endParaRPr/>
                    </a:p>
                  </a:txBody>
                  <a:tcPr marL="9525" marR="9525" marT="9525" marB="0" anchor="ctr"/>
                </a:tc>
              </a:tr>
              <a:tr h="259216">
                <a:tc>
                  <a:txBody>
                    <a:bodyPr/>
                    <a:p>
                      <a:pPr marL="0" algn="ctr" defTabSz="914400">
                        <a:defRPr/>
                      </a:pPr>
                      <a:r>
                        <a:rPr lang="ru-RU" sz="1600" b="0">
                          <a:solidFill>
                            <a:schemeClr val="dk1"/>
                          </a:solidFill>
                          <a:latin typeface="Times New Roman"/>
                          <a:ea typeface="+mn-ea"/>
                          <a:cs typeface="Times New Roman"/>
                        </a:rPr>
                        <a:t>Тула-</a:t>
                      </a:r>
                      <a:r>
                        <a:rPr lang="ru-RU" sz="1600" b="0">
                          <a:solidFill>
                            <a:schemeClr val="dk1"/>
                          </a:solidFill>
                          <a:latin typeface="Times New Roman"/>
                          <a:ea typeface="+mn-ea"/>
                          <a:cs typeface="Times New Roman"/>
                        </a:rPr>
                        <a:t>Лихвинская</a:t>
                      </a:r>
                      <a:endParaRPr lang="ru-RU" sz="1600" b="0">
                        <a:solidFill>
                          <a:schemeClr val="dk1"/>
                        </a:solidFill>
                        <a:latin typeface="Times New Roman"/>
                        <a:ea typeface="+mn-ea"/>
                        <a:cs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p>
                      <a:pPr marL="0" algn="ctr" defTabSz="914400">
                        <a:defRPr/>
                      </a:pPr>
                      <a:r>
                        <a:rPr lang="ru-RU" sz="1600" b="0">
                          <a:solidFill>
                            <a:schemeClr val="dk1"/>
                          </a:solidFill>
                          <a:latin typeface="Times New Roman"/>
                          <a:ea typeface="+mn-ea"/>
                          <a:cs typeface="Times New Roman"/>
                        </a:rPr>
                        <a:t>ИП </a:t>
                      </a:r>
                      <a:r>
                        <a:rPr lang="ru-RU" sz="1600" b="0">
                          <a:solidFill>
                            <a:schemeClr val="dk1"/>
                          </a:solidFill>
                          <a:latin typeface="Times New Roman"/>
                          <a:ea typeface="+mn-ea"/>
                          <a:cs typeface="Times New Roman"/>
                        </a:rPr>
                        <a:t>Синюков</a:t>
                      </a:r>
                      <a:r>
                        <a:rPr lang="ru-RU" sz="1600" b="0">
                          <a:solidFill>
                            <a:schemeClr val="dk1"/>
                          </a:solidFill>
                          <a:latin typeface="Times New Roman"/>
                          <a:ea typeface="+mn-ea"/>
                          <a:cs typeface="Times New Roman"/>
                        </a:rPr>
                        <a:t> П.И.</a:t>
                      </a:r>
                      <a:endParaRPr/>
                    </a:p>
                  </a:txBody>
                  <a:tcPr marL="9525" marR="9525" marT="9525" marB="0" anchor="ctr"/>
                </a:tc>
                <a:tc>
                  <a:txBody>
                    <a:bodyPr/>
                    <a:p>
                      <a:pPr marL="0" algn="ctr" defTabSz="914400">
                        <a:defRPr/>
                      </a:pPr>
                      <a:r>
                        <a:rPr lang="ru-RU" sz="1600" b="0">
                          <a:solidFill>
                            <a:schemeClr val="dk1"/>
                          </a:solidFill>
                          <a:latin typeface="Times New Roman"/>
                          <a:ea typeface="+mn-ea"/>
                          <a:cs typeface="Times New Roman"/>
                        </a:rPr>
                        <a:t>0,081</a:t>
                      </a:r>
                      <a:endParaRPr/>
                    </a:p>
                  </a:txBody>
                  <a:tcPr marL="9525" marR="9525" marT="9525" marB="0" anchor="ctr"/>
                </a:tc>
              </a:tr>
              <a:tr h="259216">
                <a:tc>
                  <a:txBody>
                    <a:bodyPr/>
                    <a:p>
                      <a:pPr marL="0" algn="ctr" defTabSz="914400">
                        <a:defRPr/>
                      </a:pPr>
                      <a:r>
                        <a:rPr lang="ru-RU" sz="1600" b="0">
                          <a:solidFill>
                            <a:schemeClr val="dk1"/>
                          </a:solidFill>
                          <a:latin typeface="Times New Roman"/>
                          <a:ea typeface="+mn-ea"/>
                          <a:cs typeface="Times New Roman"/>
                        </a:rPr>
                        <a:t>Тула-</a:t>
                      </a:r>
                      <a:r>
                        <a:rPr lang="ru-RU" sz="1600" b="0">
                          <a:solidFill>
                            <a:schemeClr val="dk1"/>
                          </a:solidFill>
                          <a:latin typeface="Times New Roman"/>
                          <a:ea typeface="+mn-ea"/>
                          <a:cs typeface="Times New Roman"/>
                        </a:rPr>
                        <a:t>Лихвинская</a:t>
                      </a:r>
                      <a:endParaRPr lang="ru-RU" sz="1600" b="0">
                        <a:solidFill>
                          <a:schemeClr val="dk1"/>
                        </a:solidFill>
                        <a:latin typeface="Times New Roman"/>
                        <a:ea typeface="+mn-ea"/>
                        <a:cs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p>
                      <a:pPr marL="0" algn="ctr" defTabSz="914400">
                        <a:defRPr/>
                      </a:pPr>
                      <a:r>
                        <a:rPr lang="ru-RU" sz="1600" b="0">
                          <a:solidFill>
                            <a:schemeClr val="dk1"/>
                          </a:solidFill>
                          <a:latin typeface="Times New Roman"/>
                          <a:ea typeface="+mn-ea"/>
                          <a:cs typeface="Times New Roman"/>
                        </a:rPr>
                        <a:t>ООО "Стар Ойл"</a:t>
                      </a:r>
                      <a:endParaRPr/>
                    </a:p>
                  </a:txBody>
                  <a:tcPr marL="9525" marR="9525" marT="9525" marB="0" anchor="ctr"/>
                </a:tc>
                <a:tc>
                  <a:txBody>
                    <a:bodyPr/>
                    <a:p>
                      <a:pPr marL="0" algn="ctr" defTabSz="914400">
                        <a:defRPr/>
                      </a:pPr>
                      <a:r>
                        <a:rPr lang="ru-RU" sz="1600" b="0">
                          <a:solidFill>
                            <a:schemeClr val="dk1"/>
                          </a:solidFill>
                          <a:latin typeface="Times New Roman"/>
                          <a:ea typeface="+mn-ea"/>
                          <a:cs typeface="Times New Roman"/>
                        </a:rPr>
                        <a:t>0,3744</a:t>
                      </a:r>
                      <a:endParaRPr/>
                    </a:p>
                  </a:txBody>
                  <a:tcPr marL="9525" marR="9525" marT="9525" marB="0" anchor="ctr"/>
                </a:tc>
              </a:tr>
              <a:tr h="259216">
                <a:tc>
                  <a:txBody>
                    <a:bodyPr/>
                    <a:p>
                      <a:pPr marL="0" algn="ctr" defTabSz="914400">
                        <a:defRPr/>
                      </a:pPr>
                      <a:r>
                        <a:rPr lang="ru-RU" sz="1600" b="0">
                          <a:solidFill>
                            <a:schemeClr val="dk1"/>
                          </a:solidFill>
                          <a:latin typeface="Times New Roman"/>
                          <a:ea typeface="+mn-ea"/>
                          <a:cs typeface="Times New Roman"/>
                        </a:rPr>
                        <a:t>Тула-Лихвинская</a:t>
                      </a:r>
                      <a:endParaRPr lang="ru-RU" sz="1600" b="0">
                        <a:solidFill>
                          <a:schemeClr val="dk1"/>
                        </a:solidFill>
                        <a:latin typeface="Times New Roman"/>
                        <a:ea typeface="+mn-ea"/>
                        <a:cs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p>
                      <a:pPr marL="0" algn="ctr" defTabSz="914400">
                        <a:defRPr/>
                      </a:pPr>
                      <a:r>
                        <a:rPr lang="ru-RU" sz="1600" b="0">
                          <a:solidFill>
                            <a:schemeClr val="dk1"/>
                          </a:solidFill>
                          <a:latin typeface="Times New Roman"/>
                          <a:ea typeface="+mn-ea"/>
                          <a:cs typeface="Times New Roman"/>
                        </a:rPr>
                        <a:t>АО «Дороги и Мосты»</a:t>
                      </a:r>
                      <a:endParaRPr lang="ru-RU" sz="1600" b="0">
                        <a:solidFill>
                          <a:schemeClr val="dk1"/>
                        </a:solidFill>
                        <a:latin typeface="Times New Roman"/>
                        <a:ea typeface="+mn-ea"/>
                        <a:cs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p>
                      <a:pPr marL="0" algn="ctr" defTabSz="914400">
                        <a:defRPr/>
                      </a:pPr>
                      <a:r>
                        <a:rPr lang="ru-RU" sz="1600" b="0">
                          <a:solidFill>
                            <a:schemeClr val="dk1"/>
                          </a:solidFill>
                          <a:latin typeface="Times New Roman"/>
                          <a:ea typeface="+mn-ea"/>
                          <a:cs typeface="Times New Roman"/>
                        </a:rPr>
                        <a:t>1,2</a:t>
                      </a:r>
                      <a:endParaRPr lang="ru-RU" sz="1600" b="0">
                        <a:solidFill>
                          <a:schemeClr val="dk1"/>
                        </a:solidFill>
                        <a:latin typeface="Times New Roman"/>
                        <a:ea typeface="+mn-ea"/>
                        <a:cs typeface="Times New Roman"/>
                      </a:endParaRPr>
                    </a:p>
                  </a:txBody>
                  <a:tcPr marL="9525" marR="9525" marT="9525" marB="0" anchor="ctr"/>
                </a:tc>
              </a:tr>
              <a:tr h="259216">
                <a:tc>
                  <a:txBody>
                    <a:bodyPr/>
                    <a:p>
                      <a:pPr marL="0" algn="ctr" defTabSz="914400">
                        <a:defRPr/>
                      </a:pPr>
                      <a:r>
                        <a:rPr lang="ru-RU" sz="1600" b="0">
                          <a:solidFill>
                            <a:schemeClr val="dk1"/>
                          </a:solidFill>
                          <a:latin typeface="Times New Roman"/>
                          <a:ea typeface="+mn-ea"/>
                          <a:cs typeface="Times New Roman"/>
                        </a:rPr>
                        <a:t>Тула-Лихвинская</a:t>
                      </a:r>
                      <a:endParaRPr lang="ru-RU" sz="1600" b="0">
                        <a:solidFill>
                          <a:schemeClr val="dk1"/>
                        </a:solidFill>
                        <a:latin typeface="Times New Roman"/>
                        <a:ea typeface="+mn-ea"/>
                        <a:cs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p>
                      <a:pPr marL="0" algn="ctr" defTabSz="914400">
                        <a:defRPr/>
                      </a:pPr>
                      <a:r>
                        <a:rPr lang="ru-RU" sz="1600" b="0">
                          <a:solidFill>
                            <a:schemeClr val="dk1"/>
                          </a:solidFill>
                          <a:latin typeface="Times New Roman"/>
                          <a:ea typeface="+mn-ea"/>
                          <a:cs typeface="Times New Roman"/>
                        </a:rPr>
                        <a:t>ООО</a:t>
                      </a:r>
                      <a:r>
                        <a:rPr lang="ru-RU" sz="1600" b="0">
                          <a:solidFill>
                            <a:schemeClr val="dk1"/>
                          </a:solidFill>
                          <a:latin typeface="Times New Roman"/>
                          <a:ea typeface="+mn-ea"/>
                          <a:cs typeface="Times New Roman"/>
                        </a:rPr>
                        <a:t> «</a:t>
                      </a:r>
                      <a:r>
                        <a:rPr lang="ru-RU" sz="1600" b="0">
                          <a:solidFill>
                            <a:schemeClr val="dk1"/>
                          </a:solidFill>
                          <a:latin typeface="Times New Roman"/>
                          <a:ea typeface="+mn-ea"/>
                          <a:cs typeface="Times New Roman"/>
                        </a:rPr>
                        <a:t>Техресурс</a:t>
                      </a:r>
                      <a:r>
                        <a:rPr lang="ru-RU" sz="1600" b="0">
                          <a:solidFill>
                            <a:schemeClr val="dk1"/>
                          </a:solidFill>
                          <a:latin typeface="Times New Roman"/>
                          <a:ea typeface="+mn-ea"/>
                          <a:cs typeface="Times New Roman"/>
                        </a:rPr>
                        <a:t>»</a:t>
                      </a:r>
                      <a:endParaRPr lang="ru-RU" sz="1600" b="0">
                        <a:solidFill>
                          <a:schemeClr val="dk1"/>
                        </a:solidFill>
                        <a:latin typeface="Times New Roman"/>
                        <a:ea typeface="+mn-ea"/>
                        <a:cs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p>
                      <a:pPr marL="0" algn="ctr" defTabSz="914400">
                        <a:defRPr/>
                      </a:pPr>
                      <a:r>
                        <a:rPr lang="ru-RU" sz="1600" b="0">
                          <a:solidFill>
                            <a:schemeClr val="dk1"/>
                          </a:solidFill>
                          <a:latin typeface="Times New Roman"/>
                          <a:ea typeface="+mn-ea"/>
                          <a:cs typeface="Times New Roman"/>
                        </a:rPr>
                        <a:t>0,28</a:t>
                      </a:r>
                      <a:endParaRPr lang="ru-RU" sz="1600" b="0">
                        <a:solidFill>
                          <a:schemeClr val="dk1"/>
                        </a:solidFill>
                        <a:latin typeface="Times New Roman"/>
                        <a:ea typeface="+mn-ea"/>
                        <a:cs typeface="Times New Roman"/>
                      </a:endParaRPr>
                    </a:p>
                  </a:txBody>
                  <a:tcPr marL="9525" marR="9525" marT="9525" marB="0" anchor="ctr"/>
                </a:tc>
              </a:tr>
              <a:tr h="259216">
                <a:tc>
                  <a:txBody>
                    <a:bodyPr/>
                    <a:p>
                      <a:pPr marL="0" algn="ctr" defTabSz="914400">
                        <a:defRPr/>
                      </a:pPr>
                      <a:r>
                        <a:rPr lang="ru-RU" sz="1600" b="0">
                          <a:solidFill>
                            <a:schemeClr val="dk1"/>
                          </a:solidFill>
                          <a:latin typeface="Times New Roman"/>
                          <a:ea typeface="+mn-ea"/>
                          <a:cs typeface="Times New Roman"/>
                        </a:rPr>
                        <a:t>Тула-Лихвинская</a:t>
                      </a:r>
                      <a:endParaRPr lang="ru-RU" sz="1600" b="0">
                        <a:solidFill>
                          <a:schemeClr val="dk1"/>
                        </a:solidFill>
                        <a:latin typeface="Times New Roman"/>
                        <a:ea typeface="+mn-ea"/>
                        <a:cs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p>
                      <a:pPr marL="0" algn="ctr" defTabSz="914400">
                        <a:defRPr/>
                      </a:pPr>
                      <a:r>
                        <a:rPr lang="ru-RU" sz="1600" b="0">
                          <a:solidFill>
                            <a:schemeClr val="dk1"/>
                          </a:solidFill>
                          <a:latin typeface="Times New Roman"/>
                          <a:ea typeface="+mn-ea"/>
                          <a:cs typeface="Times New Roman"/>
                        </a:rPr>
                        <a:t>ООО «Тульская</a:t>
                      </a:r>
                      <a:r>
                        <a:rPr lang="ru-RU" sz="1600" b="0">
                          <a:solidFill>
                            <a:schemeClr val="dk1"/>
                          </a:solidFill>
                          <a:latin typeface="Times New Roman"/>
                          <a:ea typeface="+mn-ea"/>
                          <a:cs typeface="Times New Roman"/>
                        </a:rPr>
                        <a:t> нерудная компания»</a:t>
                      </a:r>
                      <a:endParaRPr lang="ru-RU" sz="1600" b="0">
                        <a:solidFill>
                          <a:schemeClr val="dk1"/>
                        </a:solidFill>
                        <a:latin typeface="Times New Roman"/>
                        <a:ea typeface="+mn-ea"/>
                        <a:cs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p>
                      <a:pPr marL="0" algn="ctr" defTabSz="914400">
                        <a:defRPr/>
                      </a:pPr>
                      <a:r>
                        <a:rPr lang="ru-RU" sz="1600" b="0">
                          <a:solidFill>
                            <a:schemeClr val="dk1"/>
                          </a:solidFill>
                          <a:latin typeface="Times New Roman"/>
                          <a:ea typeface="+mn-ea"/>
                          <a:cs typeface="Times New Roman"/>
                        </a:rPr>
                        <a:t>0,9721</a:t>
                      </a:r>
                      <a:endParaRPr lang="ru-RU" sz="1600" b="0">
                        <a:solidFill>
                          <a:schemeClr val="dk1"/>
                        </a:solidFill>
                        <a:latin typeface="Times New Roman"/>
                        <a:ea typeface="+mn-ea"/>
                        <a:cs typeface="Times New Roman"/>
                      </a:endParaRPr>
                    </a:p>
                  </a:txBody>
                  <a:tcPr marL="9525" marR="9525" marT="9525" marB="0" anchor="ctr"/>
                </a:tc>
              </a:tr>
              <a:tr h="259216">
                <a:tc>
                  <a:txBody>
                    <a:bodyPr/>
                    <a:p>
                      <a:pPr marL="0" algn="ctr" defTabSz="914400">
                        <a:defRPr/>
                      </a:pPr>
                      <a:r>
                        <a:rPr lang="ru-RU" sz="1600" b="0">
                          <a:solidFill>
                            <a:schemeClr val="dk1"/>
                          </a:solidFill>
                          <a:latin typeface="Times New Roman"/>
                          <a:ea typeface="+mn-ea"/>
                          <a:cs typeface="Times New Roman"/>
                        </a:rPr>
                        <a:t>Турдей</a:t>
                      </a:r>
                      <a:endParaRPr/>
                    </a:p>
                  </a:txBody>
                  <a:tcPr marL="9525" marR="9525" marT="9525" marB="0" anchor="ctr"/>
                </a:tc>
                <a:tc>
                  <a:txBody>
                    <a:bodyPr/>
                    <a:p>
                      <a:pPr marL="0" algn="ctr" defTabSz="914400">
                        <a:defRPr/>
                      </a:pPr>
                      <a:r>
                        <a:rPr lang="ru-RU" sz="1600" b="0">
                          <a:solidFill>
                            <a:schemeClr val="dk1"/>
                          </a:solidFill>
                          <a:latin typeface="Times New Roman"/>
                          <a:ea typeface="+mn-ea"/>
                          <a:cs typeface="Times New Roman"/>
                        </a:rPr>
                        <a:t>ООО </a:t>
                      </a:r>
                      <a:r>
                        <a:rPr lang="ru-RU" sz="1600" b="0">
                          <a:solidFill>
                            <a:schemeClr val="dk1"/>
                          </a:solidFill>
                          <a:latin typeface="Times New Roman"/>
                          <a:ea typeface="+mn-ea"/>
                          <a:cs typeface="Times New Roman"/>
                        </a:rPr>
                        <a:t>«Комбинат </a:t>
                      </a:r>
                      <a:r>
                        <a:rPr lang="ru-RU" sz="1600" b="0">
                          <a:solidFill>
                            <a:schemeClr val="dk1"/>
                          </a:solidFill>
                          <a:latin typeface="Times New Roman"/>
                          <a:ea typeface="+mn-ea"/>
                          <a:cs typeface="Times New Roman"/>
                        </a:rPr>
                        <a:t>нерудоископаемых</a:t>
                      </a:r>
                      <a:r>
                        <a:rPr lang="ru-RU" sz="1600" b="0">
                          <a:solidFill>
                            <a:schemeClr val="dk1"/>
                          </a:solidFill>
                          <a:latin typeface="Times New Roman"/>
                          <a:ea typeface="+mn-ea"/>
                          <a:cs typeface="Times New Roman"/>
                        </a:rPr>
                        <a:t>»</a:t>
                      </a:r>
                      <a:endParaRPr lang="ru-RU" sz="1600" b="0">
                        <a:solidFill>
                          <a:schemeClr val="dk1"/>
                        </a:solidFill>
                        <a:latin typeface="Times New Roman"/>
                        <a:ea typeface="+mn-ea"/>
                        <a:cs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p>
                      <a:pPr marL="0" algn="ctr" defTabSz="914400">
                        <a:defRPr/>
                      </a:pPr>
                      <a:r>
                        <a:rPr lang="ru-RU" sz="1600" b="0">
                          <a:solidFill>
                            <a:schemeClr val="dk1"/>
                          </a:solidFill>
                          <a:latin typeface="Times New Roman"/>
                          <a:ea typeface="+mn-ea"/>
                          <a:cs typeface="Times New Roman"/>
                        </a:rPr>
                        <a:t>4,827</a:t>
                      </a:r>
                      <a:endParaRPr/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731520" y="325970"/>
            <a:ext cx="10728960" cy="497024"/>
          </a:xfrm>
        </p:spPr>
        <p:txBody>
          <a:bodyPr>
            <a:normAutofit/>
          </a:bodyPr>
          <a:lstStyle/>
          <a:p>
            <a:pPr algn="ctr">
              <a:defRPr/>
            </a:pPr>
            <a:r>
              <a:rPr lang="ru-RU" sz="2800">
                <a:latin typeface="Times New Roman"/>
                <a:cs typeface="Times New Roman"/>
              </a:rPr>
              <a:t>Приложение 1. Перечень путей необщего пользования</a:t>
            </a:r>
            <a:endParaRPr/>
          </a:p>
        </p:txBody>
      </p:sp>
      <p:sp>
        <p:nvSpPr>
          <p:cNvPr id="7" name="TextBox 6"/>
          <p:cNvSpPr txBox="1"/>
          <p:nvPr/>
        </p:nvSpPr>
        <p:spPr bwMode="auto">
          <a:xfrm>
            <a:off x="411924" y="6347364"/>
            <a:ext cx="6096000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1200" u="sng">
                <a:latin typeface="Times New Roman"/>
                <a:cs typeface="Times New Roman"/>
              </a:rPr>
              <a:t>Источник</a:t>
            </a:r>
            <a:r>
              <a:rPr lang="ru-RU" sz="1200">
                <a:latin typeface="Times New Roman"/>
                <a:cs typeface="Times New Roman"/>
              </a:rPr>
              <a:t>: по данным субъекта</a:t>
            </a:r>
            <a:endParaRPr/>
          </a:p>
          <a:p>
            <a:pPr>
              <a:defRPr/>
            </a:pPr>
            <a:endParaRPr lang="ru-RU" sz="1400"/>
          </a:p>
        </p:txBody>
      </p:sp>
      <p:graphicFrame>
        <p:nvGraphicFramePr>
          <p:cNvPr id="6" name="Таблица 5"/>
          <p:cNvGraphicFramePr>
            <a:graphicFrameLocks xmlns:a="http://schemas.openxmlformats.org/drawingml/2006/main" noGrp="1"/>
          </p:cNvGraphicFramePr>
          <p:nvPr/>
        </p:nvGraphicFramePr>
        <p:xfrm>
          <a:off x="477078" y="858412"/>
          <a:ext cx="11084117" cy="5270682"/>
        </p:xfrm>
        <a:graphic>
          <a:graphicData uri="http://schemas.openxmlformats.org/drawingml/2006/table">
            <a:tbl>
              <a:tblPr firstRow="0" firstCol="0" lastRow="0" lastCol="0" bandRow="0" bandCol="0">
                <a:tableStyleId>{5C22544A-7EE6-4342-B048-85BDC9FD1C3A}</a:tableStyleId>
              </a:tblPr>
              <a:tblGrid>
                <a:gridCol w="3040369"/>
                <a:gridCol w="5769270"/>
                <a:gridCol w="2274479"/>
              </a:tblGrid>
              <a:tr h="228309">
                <a:tc>
                  <a:txBody>
                    <a:bodyPr/>
                    <a:p>
                      <a:pPr algn="ctr">
                        <a:defRPr/>
                      </a:pPr>
                      <a:r>
                        <a:rPr lang="ru-RU" sz="1400" b="1" u="none" strike="noStrike"/>
                        <a:t>Станция примыкания</a:t>
                      </a:r>
                      <a:endParaRPr lang="ru-RU" sz="1400" b="1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1813" marR="1813" marT="1813" marB="0" anchor="ctr"/>
                </a:tc>
                <a:tc>
                  <a:txBody>
                    <a:bodyPr/>
                    <a:p>
                      <a:pPr algn="ctr">
                        <a:defRPr/>
                      </a:pPr>
                      <a:r>
                        <a:rPr lang="ru-RU" sz="1400" b="1" u="none" strike="noStrike"/>
                        <a:t>Наименование ПНП</a:t>
                      </a:r>
                      <a:endParaRPr lang="ru-RU" sz="1400" b="1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1813" marR="1813" marT="1813" marB="0" anchor="ctr"/>
                </a:tc>
                <a:tc>
                  <a:txBody>
                    <a:bodyPr/>
                    <a:p>
                      <a:pPr algn="ctr">
                        <a:defRPr/>
                      </a:pPr>
                      <a:r>
                        <a:rPr lang="ru-RU" sz="1400" b="1" u="none" strike="noStrike"/>
                        <a:t>Длина путей </a:t>
                      </a:r>
                      <a:r>
                        <a:rPr lang="ru-RU" sz="1400" b="1" u="none" strike="noStrike"/>
                        <a:t>полная,км</a:t>
                      </a:r>
                      <a:endParaRPr lang="ru-RU" sz="1400" b="1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1813" marR="1813" marT="1813" marB="0" anchor="ctr"/>
                </a:tc>
              </a:tr>
              <a:tr h="268833">
                <a:tc>
                  <a:txBody>
                    <a:bodyPr/>
                    <a:p>
                      <a:pPr marL="0" algn="ctr" defTabSz="914400">
                        <a:defRPr/>
                      </a:pPr>
                      <a:r>
                        <a:rPr lang="ru-RU" sz="1600" b="0">
                          <a:solidFill>
                            <a:schemeClr val="dk1"/>
                          </a:solidFill>
                          <a:latin typeface="Times New Roman"/>
                          <a:ea typeface="+mn-ea"/>
                          <a:cs typeface="Times New Roman"/>
                        </a:rPr>
                        <a:t>Турдей</a:t>
                      </a:r>
                      <a:endParaRPr lang="ru-RU" sz="1600" b="0">
                        <a:solidFill>
                          <a:schemeClr val="dk1"/>
                        </a:solidFill>
                        <a:latin typeface="Times New Roman"/>
                        <a:ea typeface="+mn-ea"/>
                        <a:cs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p>
                      <a:pPr marL="0" algn="ctr" defTabSz="914400">
                        <a:defRPr/>
                      </a:pPr>
                      <a:r>
                        <a:rPr lang="ru-RU" sz="1600" b="0">
                          <a:solidFill>
                            <a:schemeClr val="dk1"/>
                          </a:solidFill>
                          <a:latin typeface="Times New Roman"/>
                          <a:ea typeface="+mn-ea"/>
                          <a:cs typeface="Times New Roman"/>
                        </a:rPr>
                        <a:t>ОАО «Щебеночный завод «</a:t>
                      </a:r>
                      <a:r>
                        <a:rPr lang="ru-RU" sz="1600" b="0">
                          <a:solidFill>
                            <a:schemeClr val="dk1"/>
                          </a:solidFill>
                          <a:latin typeface="Times New Roman"/>
                          <a:ea typeface="+mn-ea"/>
                          <a:cs typeface="Times New Roman"/>
                        </a:rPr>
                        <a:t>Турдейский</a:t>
                      </a:r>
                      <a:r>
                        <a:rPr lang="ru-RU" sz="1600" b="0">
                          <a:solidFill>
                            <a:schemeClr val="dk1"/>
                          </a:solidFill>
                          <a:latin typeface="Times New Roman"/>
                          <a:ea typeface="+mn-ea"/>
                          <a:cs typeface="Times New Roman"/>
                        </a:rPr>
                        <a:t>»</a:t>
                      </a:r>
                      <a:endParaRPr lang="ru-RU" sz="1600" b="0">
                        <a:solidFill>
                          <a:schemeClr val="dk1"/>
                        </a:solidFill>
                        <a:latin typeface="Times New Roman"/>
                        <a:ea typeface="+mn-ea"/>
                        <a:cs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p>
                      <a:pPr marL="0" algn="ctr" defTabSz="914400">
                        <a:defRPr/>
                      </a:pPr>
                      <a:r>
                        <a:rPr lang="ru-RU" sz="1600" b="0">
                          <a:solidFill>
                            <a:schemeClr val="dk1"/>
                          </a:solidFill>
                          <a:latin typeface="Times New Roman"/>
                          <a:ea typeface="+mn-ea"/>
                          <a:cs typeface="Times New Roman"/>
                        </a:rPr>
                        <a:t>0,713</a:t>
                      </a:r>
                      <a:endParaRPr lang="ru-RU" sz="1600" b="0">
                        <a:solidFill>
                          <a:schemeClr val="dk1"/>
                        </a:solidFill>
                        <a:latin typeface="Times New Roman"/>
                        <a:ea typeface="+mn-ea"/>
                        <a:cs typeface="Times New Roman"/>
                      </a:endParaRPr>
                    </a:p>
                  </a:txBody>
                  <a:tcPr marL="9525" marR="9525" marT="9525" marB="0" anchor="ctr"/>
                </a:tc>
              </a:tr>
              <a:tr h="268833">
                <a:tc>
                  <a:txBody>
                    <a:bodyPr/>
                    <a:p>
                      <a:pPr marL="0" algn="ctr" defTabSz="914400">
                        <a:defRPr/>
                      </a:pPr>
                      <a:r>
                        <a:rPr lang="ru-RU" sz="1600" b="0">
                          <a:solidFill>
                            <a:schemeClr val="dk1"/>
                          </a:solidFill>
                          <a:latin typeface="Times New Roman"/>
                          <a:ea typeface="+mn-ea"/>
                          <a:cs typeface="Times New Roman"/>
                        </a:rPr>
                        <a:t>Упа</a:t>
                      </a:r>
                      <a:endParaRPr lang="ru-RU" sz="1600" b="0">
                        <a:solidFill>
                          <a:schemeClr val="dk1"/>
                        </a:solidFill>
                        <a:latin typeface="Times New Roman"/>
                        <a:ea typeface="+mn-ea"/>
                        <a:cs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p>
                      <a:pPr marL="0" algn="ctr" defTabSz="914400">
                        <a:defRPr/>
                      </a:pPr>
                      <a:r>
                        <a:rPr lang="ru-RU" sz="1600" b="0">
                          <a:solidFill>
                            <a:schemeClr val="dk1"/>
                          </a:solidFill>
                          <a:latin typeface="Times New Roman"/>
                          <a:ea typeface="+mn-ea"/>
                          <a:cs typeface="Times New Roman"/>
                        </a:rPr>
                        <a:t>ООО </a:t>
                      </a:r>
                      <a:r>
                        <a:rPr lang="ru-RU" sz="1600" b="0">
                          <a:solidFill>
                            <a:schemeClr val="dk1"/>
                          </a:solidFill>
                          <a:latin typeface="Times New Roman"/>
                          <a:ea typeface="+mn-ea"/>
                          <a:cs typeface="Times New Roman"/>
                        </a:rPr>
                        <a:t>«Центр-Известняк»</a:t>
                      </a:r>
                      <a:endParaRPr lang="ru-RU" sz="1600" b="0">
                        <a:solidFill>
                          <a:schemeClr val="dk1"/>
                        </a:solidFill>
                        <a:latin typeface="Times New Roman"/>
                        <a:ea typeface="+mn-ea"/>
                        <a:cs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p>
                      <a:pPr marL="0" algn="ctr" defTabSz="914400">
                        <a:defRPr/>
                      </a:pPr>
                      <a:r>
                        <a:rPr lang="ru-RU" sz="1600" b="0">
                          <a:solidFill>
                            <a:schemeClr val="dk1"/>
                          </a:solidFill>
                          <a:latin typeface="Times New Roman"/>
                          <a:ea typeface="+mn-ea"/>
                          <a:cs typeface="Times New Roman"/>
                        </a:rPr>
                        <a:t>1,256</a:t>
                      </a:r>
                      <a:endParaRPr/>
                    </a:p>
                  </a:txBody>
                  <a:tcPr marL="9525" marR="9525" marT="9525" marB="0" anchor="ctr"/>
                </a:tc>
              </a:tr>
              <a:tr h="268833">
                <a:tc>
                  <a:txBody>
                    <a:bodyPr/>
                    <a:p>
                      <a:pPr marL="0" algn="ctr" defTabSz="914400">
                        <a:defRPr/>
                      </a:pPr>
                      <a:r>
                        <a:rPr lang="ru-RU" sz="1600" b="0">
                          <a:solidFill>
                            <a:schemeClr val="dk1"/>
                          </a:solidFill>
                          <a:latin typeface="Times New Roman"/>
                          <a:ea typeface="+mn-ea"/>
                          <a:cs typeface="Times New Roman"/>
                        </a:rPr>
                        <a:t>Упа</a:t>
                      </a:r>
                      <a:endParaRPr lang="ru-RU" sz="1600" b="0">
                        <a:solidFill>
                          <a:schemeClr val="dk1"/>
                        </a:solidFill>
                        <a:latin typeface="Times New Roman"/>
                        <a:ea typeface="+mn-ea"/>
                        <a:cs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p>
                      <a:pPr marL="0" algn="ctr" defTabSz="914400">
                        <a:defRPr/>
                      </a:pPr>
                      <a:r>
                        <a:rPr lang="ru-RU" sz="1600" b="0">
                          <a:solidFill>
                            <a:schemeClr val="dk1"/>
                          </a:solidFill>
                          <a:latin typeface="Times New Roman"/>
                          <a:ea typeface="+mn-ea"/>
                          <a:cs typeface="Times New Roman"/>
                        </a:rPr>
                        <a:t>АО "</a:t>
                      </a:r>
                      <a:r>
                        <a:rPr lang="ru-RU" sz="1600" b="0">
                          <a:solidFill>
                            <a:schemeClr val="dk1"/>
                          </a:solidFill>
                          <a:latin typeface="Times New Roman"/>
                          <a:ea typeface="+mn-ea"/>
                          <a:cs typeface="Times New Roman"/>
                        </a:rPr>
                        <a:t>Пореченский</a:t>
                      </a:r>
                      <a:r>
                        <a:rPr lang="ru-RU" sz="1600" b="0">
                          <a:solidFill>
                            <a:schemeClr val="dk1"/>
                          </a:solidFill>
                          <a:latin typeface="Times New Roman"/>
                          <a:ea typeface="+mn-ea"/>
                          <a:cs typeface="Times New Roman"/>
                        </a:rPr>
                        <a:t> карьер"</a:t>
                      </a:r>
                      <a:endParaRPr/>
                    </a:p>
                  </a:txBody>
                  <a:tcPr marL="9525" marR="9525" marT="9525" marB="0" anchor="ctr"/>
                </a:tc>
                <a:tc>
                  <a:txBody>
                    <a:bodyPr/>
                    <a:p>
                      <a:pPr marL="0" algn="ctr" defTabSz="914400">
                        <a:defRPr/>
                      </a:pPr>
                      <a:r>
                        <a:rPr lang="ru-RU" sz="1600" b="0">
                          <a:solidFill>
                            <a:schemeClr val="dk1"/>
                          </a:solidFill>
                          <a:latin typeface="Times New Roman"/>
                          <a:ea typeface="+mn-ea"/>
                          <a:cs typeface="Times New Roman"/>
                        </a:rPr>
                        <a:t>2,612</a:t>
                      </a:r>
                      <a:endParaRPr/>
                    </a:p>
                  </a:txBody>
                  <a:tcPr marL="9525" marR="9525" marT="9525" marB="0" anchor="ctr"/>
                </a:tc>
              </a:tr>
              <a:tr h="268833">
                <a:tc>
                  <a:txBody>
                    <a:bodyPr/>
                    <a:p>
                      <a:pPr marL="0" algn="ctr" defTabSz="914400">
                        <a:defRPr/>
                      </a:pPr>
                      <a:r>
                        <a:rPr lang="ru-RU" sz="1600" b="0">
                          <a:solidFill>
                            <a:schemeClr val="dk1"/>
                          </a:solidFill>
                          <a:latin typeface="Times New Roman"/>
                          <a:ea typeface="+mn-ea"/>
                          <a:cs typeface="Times New Roman"/>
                        </a:rPr>
                        <a:t>Узловая </a:t>
                      </a:r>
                      <a:r>
                        <a:rPr lang="en-US" sz="1600" b="0">
                          <a:solidFill>
                            <a:schemeClr val="dk1"/>
                          </a:solidFill>
                          <a:latin typeface="Times New Roman"/>
                          <a:ea typeface="+mn-ea"/>
                          <a:cs typeface="Times New Roman"/>
                        </a:rPr>
                        <a:t>I</a:t>
                      </a:r>
                      <a:endParaRPr/>
                    </a:p>
                  </a:txBody>
                  <a:tcPr marL="9525" marR="9525" marT="9525" marB="0" anchor="ctr"/>
                </a:tc>
                <a:tc>
                  <a:txBody>
                    <a:bodyPr/>
                    <a:p>
                      <a:pPr marL="0" algn="ctr" defTabSz="914400">
                        <a:defRPr/>
                      </a:pPr>
                      <a:r>
                        <a:rPr lang="ru-RU" sz="1600" b="0">
                          <a:solidFill>
                            <a:schemeClr val="dk1"/>
                          </a:solidFill>
                          <a:latin typeface="Times New Roman"/>
                          <a:ea typeface="+mn-ea"/>
                          <a:cs typeface="Times New Roman"/>
                        </a:rPr>
                        <a:t>ООО «Новая вагоноремонтная компания»</a:t>
                      </a:r>
                      <a:endParaRPr lang="ru-RU" sz="1600" b="0">
                        <a:solidFill>
                          <a:schemeClr val="dk1"/>
                        </a:solidFill>
                        <a:latin typeface="Times New Roman"/>
                        <a:ea typeface="+mn-ea"/>
                        <a:cs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p>
                      <a:pPr marL="0" algn="ctr" defTabSz="914400">
                        <a:defRPr/>
                      </a:pPr>
                      <a:r>
                        <a:rPr lang="ru-RU" sz="1600" b="0">
                          <a:solidFill>
                            <a:schemeClr val="dk1"/>
                          </a:solidFill>
                          <a:latin typeface="Times New Roman"/>
                          <a:ea typeface="+mn-ea"/>
                          <a:cs typeface="Times New Roman"/>
                        </a:rPr>
                        <a:t>1,509</a:t>
                      </a:r>
                      <a:endParaRPr/>
                    </a:p>
                  </a:txBody>
                  <a:tcPr marL="9525" marR="9525" marT="9525" marB="0" anchor="ctr"/>
                </a:tc>
              </a:tr>
              <a:tr h="268833">
                <a:tc>
                  <a:txBody>
                    <a:bodyPr/>
                    <a:p>
                      <a:pPr marL="0" algn="ctr" defTabSz="914400">
                        <a:defRPr/>
                      </a:pPr>
                      <a:r>
                        <a:rPr lang="ru-RU" sz="1600" b="0">
                          <a:solidFill>
                            <a:schemeClr val="dk1"/>
                          </a:solidFill>
                          <a:latin typeface="Times New Roman"/>
                          <a:ea typeface="+mn-ea"/>
                          <a:cs typeface="Times New Roman"/>
                        </a:rPr>
                        <a:t>Узловая </a:t>
                      </a:r>
                      <a:r>
                        <a:rPr lang="en-US" sz="1600" b="0">
                          <a:solidFill>
                            <a:schemeClr val="dk1"/>
                          </a:solidFill>
                          <a:latin typeface="Times New Roman"/>
                          <a:ea typeface="+mn-ea"/>
                          <a:cs typeface="Times New Roman"/>
                        </a:rPr>
                        <a:t>I</a:t>
                      </a:r>
                      <a:endParaRPr/>
                    </a:p>
                  </a:txBody>
                  <a:tcPr marL="9525" marR="9525" marT="9525" marB="0" anchor="ctr"/>
                </a:tc>
                <a:tc>
                  <a:txBody>
                    <a:bodyPr/>
                    <a:p>
                      <a:pPr marL="0" algn="ctr" defTabSz="914400">
                        <a:defRPr/>
                      </a:pPr>
                      <a:r>
                        <a:rPr lang="ru-RU" sz="1600" b="0">
                          <a:solidFill>
                            <a:schemeClr val="dk1"/>
                          </a:solidFill>
                          <a:latin typeface="Times New Roman"/>
                          <a:ea typeface="+mn-ea"/>
                          <a:cs typeface="Times New Roman"/>
                        </a:rPr>
                        <a:t>ОАО "</a:t>
                      </a:r>
                      <a:r>
                        <a:rPr lang="ru-RU" sz="1600" b="0">
                          <a:solidFill>
                            <a:schemeClr val="dk1"/>
                          </a:solidFill>
                          <a:latin typeface="Times New Roman"/>
                          <a:ea typeface="+mn-ea"/>
                          <a:cs typeface="Times New Roman"/>
                        </a:rPr>
                        <a:t>Узловское</a:t>
                      </a:r>
                      <a:r>
                        <a:rPr lang="ru-RU" sz="1600" b="0">
                          <a:solidFill>
                            <a:schemeClr val="dk1"/>
                          </a:solidFill>
                          <a:latin typeface="Times New Roman"/>
                          <a:ea typeface="+mn-ea"/>
                          <a:cs typeface="Times New Roman"/>
                        </a:rPr>
                        <a:t> хлебоприемное предприятие"</a:t>
                      </a:r>
                      <a:endParaRPr/>
                    </a:p>
                  </a:txBody>
                  <a:tcPr marL="9525" marR="9525" marT="9525" marB="0" anchor="ctr"/>
                </a:tc>
                <a:tc>
                  <a:txBody>
                    <a:bodyPr/>
                    <a:p>
                      <a:pPr marL="0" algn="ctr" defTabSz="914400">
                        <a:defRPr/>
                      </a:pPr>
                      <a:r>
                        <a:rPr lang="ru-RU" sz="1600" b="0">
                          <a:solidFill>
                            <a:schemeClr val="dk1"/>
                          </a:solidFill>
                          <a:latin typeface="Times New Roman"/>
                          <a:ea typeface="+mn-ea"/>
                          <a:cs typeface="Times New Roman"/>
                        </a:rPr>
                        <a:t>0,3</a:t>
                      </a:r>
                      <a:endParaRPr/>
                    </a:p>
                  </a:txBody>
                  <a:tcPr marL="9525" marR="9525" marT="9525" marB="0" anchor="ctr"/>
                </a:tc>
              </a:tr>
              <a:tr h="268833">
                <a:tc>
                  <a:txBody>
                    <a:bodyPr/>
                    <a:p>
                      <a:pPr marL="0" algn="ctr" defTabSz="914400">
                        <a:defRPr/>
                      </a:pPr>
                      <a:r>
                        <a:rPr lang="ru-RU" sz="1600" b="0">
                          <a:solidFill>
                            <a:schemeClr val="dk1"/>
                          </a:solidFill>
                          <a:latin typeface="Times New Roman"/>
                          <a:ea typeface="+mn-ea"/>
                          <a:cs typeface="Times New Roman"/>
                        </a:rPr>
                        <a:t>Узловая </a:t>
                      </a:r>
                      <a:r>
                        <a:rPr lang="en-US" sz="1600" b="0">
                          <a:solidFill>
                            <a:schemeClr val="dk1"/>
                          </a:solidFill>
                          <a:latin typeface="Times New Roman"/>
                          <a:ea typeface="+mn-ea"/>
                          <a:cs typeface="Times New Roman"/>
                        </a:rPr>
                        <a:t>II</a:t>
                      </a:r>
                      <a:endParaRPr/>
                    </a:p>
                  </a:txBody>
                  <a:tcPr marL="9525" marR="9525" marT="9525" marB="0" anchor="ctr"/>
                </a:tc>
                <a:tc>
                  <a:txBody>
                    <a:bodyPr/>
                    <a:p>
                      <a:pPr marL="0" algn="ctr" defTabSz="914400">
                        <a:defRPr/>
                      </a:pPr>
                      <a:r>
                        <a:rPr lang="ru-RU" sz="1600" b="0">
                          <a:solidFill>
                            <a:schemeClr val="dk1"/>
                          </a:solidFill>
                          <a:latin typeface="Times New Roman"/>
                          <a:ea typeface="+mn-ea"/>
                          <a:cs typeface="Times New Roman"/>
                        </a:rPr>
                        <a:t>ООО «Пластик – Транс»</a:t>
                      </a:r>
                      <a:endParaRPr lang="ru-RU" sz="1600" b="0">
                        <a:solidFill>
                          <a:schemeClr val="dk1"/>
                        </a:solidFill>
                        <a:latin typeface="Times New Roman"/>
                        <a:ea typeface="+mn-ea"/>
                        <a:cs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p>
                      <a:pPr marL="0" algn="ctr" defTabSz="914400">
                        <a:defRPr/>
                      </a:pPr>
                      <a:r>
                        <a:rPr lang="ru-RU" sz="1600" b="0">
                          <a:solidFill>
                            <a:schemeClr val="dk1"/>
                          </a:solidFill>
                          <a:latin typeface="Times New Roman"/>
                          <a:ea typeface="+mn-ea"/>
                          <a:cs typeface="Times New Roman"/>
                        </a:rPr>
                        <a:t>9,0131</a:t>
                      </a:r>
                      <a:endParaRPr/>
                    </a:p>
                  </a:txBody>
                  <a:tcPr marL="9525" marR="9525" marT="9525" marB="0" anchor="ctr"/>
                </a:tc>
              </a:tr>
              <a:tr h="268833">
                <a:tc>
                  <a:txBody>
                    <a:bodyPr/>
                    <a:p>
                      <a:pPr marL="0" algn="ctr" defTabSz="914400">
                        <a:defRPr/>
                      </a:pPr>
                      <a:r>
                        <a:rPr lang="ru-RU" sz="1600" b="0">
                          <a:solidFill>
                            <a:schemeClr val="dk1"/>
                          </a:solidFill>
                          <a:latin typeface="Times New Roman"/>
                          <a:ea typeface="+mn-ea"/>
                          <a:cs typeface="Times New Roman"/>
                        </a:rPr>
                        <a:t>Урванка</a:t>
                      </a:r>
                      <a:endParaRPr lang="ru-RU" sz="1600" b="0">
                        <a:solidFill>
                          <a:schemeClr val="dk1"/>
                        </a:solidFill>
                        <a:latin typeface="Times New Roman"/>
                        <a:ea typeface="+mn-ea"/>
                        <a:cs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p>
                      <a:pPr marL="0" algn="ctr" defTabSz="914400">
                        <a:defRPr/>
                      </a:pPr>
                      <a:r>
                        <a:rPr lang="ru-RU" sz="1600" b="0">
                          <a:solidFill>
                            <a:schemeClr val="dk1"/>
                          </a:solidFill>
                          <a:latin typeface="Times New Roman"/>
                          <a:ea typeface="+mn-ea"/>
                          <a:cs typeface="Times New Roman"/>
                        </a:rPr>
                        <a:t>ООО «Интеграл</a:t>
                      </a:r>
                      <a:endParaRPr/>
                    </a:p>
                  </a:txBody>
                  <a:tcPr marL="9525" marR="9525" marT="9525" marB="0" anchor="ctr"/>
                </a:tc>
                <a:tc>
                  <a:txBody>
                    <a:bodyPr/>
                    <a:p>
                      <a:pPr marL="0" algn="ctr" defTabSz="914400">
                        <a:defRPr/>
                      </a:pPr>
                      <a:r>
                        <a:rPr lang="ru-RU" sz="1600" b="0">
                          <a:solidFill>
                            <a:schemeClr val="dk1"/>
                          </a:solidFill>
                          <a:latin typeface="Times New Roman"/>
                          <a:ea typeface="+mn-ea"/>
                          <a:cs typeface="Times New Roman"/>
                        </a:rPr>
                        <a:t>5,5681</a:t>
                      </a:r>
                      <a:endParaRPr/>
                    </a:p>
                  </a:txBody>
                  <a:tcPr marL="9525" marR="9525" marT="9525" marB="0" anchor="ctr"/>
                </a:tc>
              </a:tr>
              <a:tr h="268833">
                <a:tc>
                  <a:txBody>
                    <a:bodyPr/>
                    <a:p>
                      <a:pPr marL="0" algn="ctr" defTabSz="914400">
                        <a:defRPr/>
                      </a:pPr>
                      <a:r>
                        <a:rPr lang="ru-RU" sz="1600" b="0">
                          <a:solidFill>
                            <a:schemeClr val="dk1"/>
                          </a:solidFill>
                          <a:latin typeface="Times New Roman"/>
                          <a:ea typeface="+mn-ea"/>
                          <a:cs typeface="Times New Roman"/>
                        </a:rPr>
                        <a:t>Урванка</a:t>
                      </a:r>
                      <a:endParaRPr lang="ru-RU" sz="1600" b="0">
                        <a:solidFill>
                          <a:schemeClr val="dk1"/>
                        </a:solidFill>
                        <a:latin typeface="Times New Roman"/>
                        <a:ea typeface="+mn-ea"/>
                        <a:cs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p>
                      <a:pPr marL="0" algn="ctr" defTabSz="914400">
                        <a:defRPr/>
                      </a:pPr>
                      <a:r>
                        <a:rPr lang="ru-RU" sz="1600" b="0">
                          <a:solidFill>
                            <a:schemeClr val="dk1"/>
                          </a:solidFill>
                          <a:latin typeface="Times New Roman"/>
                          <a:ea typeface="+mn-ea"/>
                          <a:cs typeface="Times New Roman"/>
                        </a:rPr>
                        <a:t>ПАО «</a:t>
                      </a:r>
                      <a:r>
                        <a:rPr lang="ru-RU" sz="1600" b="0">
                          <a:solidFill>
                            <a:schemeClr val="dk1"/>
                          </a:solidFill>
                          <a:latin typeface="Times New Roman"/>
                          <a:ea typeface="+mn-ea"/>
                          <a:cs typeface="Times New Roman"/>
                        </a:rPr>
                        <a:t>Туланефтепродукт</a:t>
                      </a:r>
                      <a:r>
                        <a:rPr lang="ru-RU" sz="1600" b="0">
                          <a:solidFill>
                            <a:schemeClr val="dk1"/>
                          </a:solidFill>
                          <a:latin typeface="Times New Roman"/>
                          <a:ea typeface="+mn-ea"/>
                          <a:cs typeface="Times New Roman"/>
                        </a:rPr>
                        <a:t>»</a:t>
                      </a:r>
                      <a:endParaRPr lang="ru-RU" sz="1600" b="0">
                        <a:solidFill>
                          <a:schemeClr val="dk1"/>
                        </a:solidFill>
                        <a:latin typeface="Times New Roman"/>
                        <a:ea typeface="+mn-ea"/>
                        <a:cs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p>
                      <a:pPr marL="0" algn="ctr" defTabSz="914400">
                        <a:defRPr/>
                      </a:pPr>
                      <a:r>
                        <a:rPr lang="ru-RU" sz="1600" b="0">
                          <a:solidFill>
                            <a:schemeClr val="dk1"/>
                          </a:solidFill>
                          <a:latin typeface="Times New Roman"/>
                          <a:ea typeface="+mn-ea"/>
                          <a:cs typeface="Times New Roman"/>
                        </a:rPr>
                        <a:t>0,444</a:t>
                      </a:r>
                      <a:endParaRPr lang="ru-RU" sz="1600" b="0">
                        <a:solidFill>
                          <a:schemeClr val="dk1"/>
                        </a:solidFill>
                        <a:latin typeface="Times New Roman"/>
                        <a:ea typeface="+mn-ea"/>
                        <a:cs typeface="Times New Roman"/>
                      </a:endParaRPr>
                    </a:p>
                  </a:txBody>
                  <a:tcPr marL="9525" marR="9525" marT="9525" marB="0" anchor="ctr"/>
                </a:tc>
              </a:tr>
              <a:tr h="268833">
                <a:tc>
                  <a:txBody>
                    <a:bodyPr/>
                    <a:p>
                      <a:pPr marL="0" algn="ctr" defTabSz="914400">
                        <a:defRPr/>
                      </a:pPr>
                      <a:r>
                        <a:rPr lang="ru-RU" sz="1600" b="0">
                          <a:solidFill>
                            <a:schemeClr val="dk1"/>
                          </a:solidFill>
                          <a:latin typeface="Times New Roman"/>
                          <a:ea typeface="+mn-ea"/>
                          <a:cs typeface="Times New Roman"/>
                        </a:rPr>
                        <a:t>Урванка</a:t>
                      </a:r>
                      <a:endParaRPr lang="ru-RU" sz="1600" b="0">
                        <a:solidFill>
                          <a:schemeClr val="dk1"/>
                        </a:solidFill>
                        <a:latin typeface="Times New Roman"/>
                        <a:ea typeface="+mn-ea"/>
                        <a:cs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p>
                      <a:pPr marL="0" algn="ctr" defTabSz="914400">
                        <a:defRPr/>
                      </a:pPr>
                      <a:r>
                        <a:rPr lang="ru-RU" sz="1600" b="0">
                          <a:solidFill>
                            <a:schemeClr val="dk1"/>
                          </a:solidFill>
                          <a:latin typeface="Times New Roman"/>
                          <a:ea typeface="+mn-ea"/>
                          <a:cs typeface="Times New Roman"/>
                        </a:rPr>
                        <a:t>ООО «УМВ Тула»</a:t>
                      </a:r>
                      <a:endParaRPr lang="ru-RU" sz="1600" b="0">
                        <a:solidFill>
                          <a:schemeClr val="dk1"/>
                        </a:solidFill>
                        <a:latin typeface="Times New Roman"/>
                        <a:ea typeface="+mn-ea"/>
                        <a:cs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p>
                      <a:pPr marL="0" algn="ctr" defTabSz="914400">
                        <a:defRPr/>
                      </a:pPr>
                      <a:r>
                        <a:rPr lang="ru-RU" sz="1600" b="0">
                          <a:solidFill>
                            <a:schemeClr val="dk1"/>
                          </a:solidFill>
                          <a:latin typeface="Times New Roman"/>
                          <a:ea typeface="+mn-ea"/>
                          <a:cs typeface="Times New Roman"/>
                        </a:rPr>
                        <a:t>0,39255</a:t>
                      </a:r>
                      <a:endParaRPr lang="ru-RU" sz="1600" b="0">
                        <a:solidFill>
                          <a:schemeClr val="dk1"/>
                        </a:solidFill>
                        <a:latin typeface="Times New Roman"/>
                        <a:ea typeface="+mn-ea"/>
                        <a:cs typeface="Times New Roman"/>
                      </a:endParaRPr>
                    </a:p>
                  </a:txBody>
                  <a:tcPr marL="9525" marR="9525" marT="9525" marB="0" anchor="ctr"/>
                </a:tc>
              </a:tr>
              <a:tr h="268833">
                <a:tc>
                  <a:txBody>
                    <a:bodyPr/>
                    <a:p>
                      <a:pPr marL="0" algn="ctr" defTabSz="914400">
                        <a:defRPr/>
                      </a:pPr>
                      <a:r>
                        <a:rPr lang="ru-RU" sz="1600" b="0">
                          <a:solidFill>
                            <a:schemeClr val="dk1"/>
                          </a:solidFill>
                          <a:latin typeface="Times New Roman"/>
                          <a:ea typeface="+mn-ea"/>
                          <a:cs typeface="Times New Roman"/>
                        </a:rPr>
                        <a:t>Урванка</a:t>
                      </a:r>
                      <a:endParaRPr lang="ru-RU" sz="1600" b="0">
                        <a:solidFill>
                          <a:schemeClr val="dk1"/>
                        </a:solidFill>
                        <a:latin typeface="Times New Roman"/>
                        <a:ea typeface="+mn-ea"/>
                        <a:cs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p>
                      <a:pPr marL="0" algn="ctr" defTabSz="914400">
                        <a:defRPr/>
                      </a:pPr>
                      <a:r>
                        <a:rPr lang="ru-RU" sz="1600" b="0">
                          <a:solidFill>
                            <a:schemeClr val="dk1"/>
                          </a:solidFill>
                          <a:latin typeface="Times New Roman"/>
                          <a:ea typeface="+mn-ea"/>
                          <a:cs typeface="Times New Roman"/>
                        </a:rPr>
                        <a:t>ФГУП «Федеральная </a:t>
                      </a:r>
                      <a:r>
                        <a:rPr lang="ru-RU" sz="1600" b="0">
                          <a:solidFill>
                            <a:schemeClr val="dk1"/>
                          </a:solidFill>
                          <a:latin typeface="Times New Roman"/>
                          <a:ea typeface="+mn-ea"/>
                          <a:cs typeface="Times New Roman"/>
                        </a:rPr>
                        <a:t>энергосервисная</a:t>
                      </a:r>
                      <a:r>
                        <a:rPr lang="ru-RU" sz="1600" b="0">
                          <a:solidFill>
                            <a:schemeClr val="dk1"/>
                          </a:solidFill>
                          <a:latin typeface="Times New Roman"/>
                          <a:ea typeface="+mn-ea"/>
                          <a:cs typeface="Times New Roman"/>
                        </a:rPr>
                        <a:t>  компания»</a:t>
                      </a:r>
                      <a:endParaRPr lang="ru-RU" sz="1600" b="0">
                        <a:solidFill>
                          <a:schemeClr val="dk1"/>
                        </a:solidFill>
                        <a:latin typeface="Times New Roman"/>
                        <a:ea typeface="+mn-ea"/>
                        <a:cs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p>
                      <a:pPr marL="0" algn="ctr" defTabSz="914400">
                        <a:defRPr/>
                      </a:pPr>
                      <a:r>
                        <a:rPr lang="ru-RU" sz="1600" b="0">
                          <a:solidFill>
                            <a:schemeClr val="dk1"/>
                          </a:solidFill>
                          <a:latin typeface="Times New Roman"/>
                          <a:ea typeface="+mn-ea"/>
                          <a:cs typeface="Times New Roman"/>
                        </a:rPr>
                        <a:t>1,486</a:t>
                      </a:r>
                      <a:endParaRPr lang="ru-RU" sz="1600" b="0">
                        <a:solidFill>
                          <a:schemeClr val="dk1"/>
                        </a:solidFill>
                        <a:latin typeface="Times New Roman"/>
                        <a:ea typeface="+mn-ea"/>
                        <a:cs typeface="Times New Roman"/>
                      </a:endParaRPr>
                    </a:p>
                  </a:txBody>
                  <a:tcPr marL="9525" marR="9525" marT="9525" marB="0" anchor="ctr"/>
                </a:tc>
              </a:tr>
              <a:tr h="268833">
                <a:tc>
                  <a:txBody>
                    <a:bodyPr/>
                    <a:p>
                      <a:pPr marL="0" algn="ctr" defTabSz="914400">
                        <a:defRPr/>
                      </a:pPr>
                      <a:r>
                        <a:rPr lang="ru-RU" sz="1600" b="0">
                          <a:solidFill>
                            <a:schemeClr val="dk1"/>
                          </a:solidFill>
                          <a:latin typeface="Times New Roman"/>
                          <a:ea typeface="+mn-ea"/>
                          <a:cs typeface="Times New Roman"/>
                        </a:rPr>
                        <a:t>Хомяково</a:t>
                      </a:r>
                      <a:endParaRPr lang="ru-RU" sz="1600" b="0">
                        <a:solidFill>
                          <a:schemeClr val="dk1"/>
                        </a:solidFill>
                        <a:latin typeface="Times New Roman"/>
                        <a:ea typeface="+mn-ea"/>
                        <a:cs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p>
                      <a:pPr marL="0" algn="ctr" defTabSz="914400">
                        <a:defRPr/>
                      </a:pPr>
                      <a:r>
                        <a:rPr lang="ru-RU" sz="1600" b="0">
                          <a:solidFill>
                            <a:schemeClr val="dk1"/>
                          </a:solidFill>
                          <a:latin typeface="Times New Roman"/>
                          <a:ea typeface="+mn-ea"/>
                          <a:cs typeface="Times New Roman"/>
                        </a:rPr>
                        <a:t>Войсковая часть  55443-ТЛ</a:t>
                      </a:r>
                      <a:endParaRPr/>
                    </a:p>
                  </a:txBody>
                  <a:tcPr marL="9525" marR="9525" marT="9525" marB="0" anchor="ctr"/>
                </a:tc>
                <a:tc>
                  <a:txBody>
                    <a:bodyPr/>
                    <a:p>
                      <a:pPr marL="0" algn="ctr" defTabSz="914400">
                        <a:defRPr/>
                      </a:pPr>
                      <a:r>
                        <a:rPr lang="ru-RU" sz="1600" b="0">
                          <a:solidFill>
                            <a:schemeClr val="dk1"/>
                          </a:solidFill>
                          <a:latin typeface="Times New Roman"/>
                          <a:ea typeface="+mn-ea"/>
                          <a:cs typeface="Times New Roman"/>
                        </a:rPr>
                        <a:t>0,8522</a:t>
                      </a:r>
                      <a:endParaRPr/>
                    </a:p>
                  </a:txBody>
                  <a:tcPr marL="9525" marR="9525" marT="9525" marB="0" anchor="ctr"/>
                </a:tc>
              </a:tr>
              <a:tr h="268833">
                <a:tc>
                  <a:txBody>
                    <a:bodyPr/>
                    <a:p>
                      <a:pPr marL="0" algn="ctr" defTabSz="914400">
                        <a:defRPr/>
                      </a:pPr>
                      <a:r>
                        <a:rPr lang="ru-RU" sz="1600" b="0">
                          <a:solidFill>
                            <a:schemeClr val="dk1"/>
                          </a:solidFill>
                          <a:latin typeface="Times New Roman"/>
                          <a:ea typeface="+mn-ea"/>
                          <a:cs typeface="Times New Roman"/>
                        </a:rPr>
                        <a:t>Хомяково</a:t>
                      </a:r>
                      <a:endParaRPr lang="ru-RU" sz="1600" b="0">
                        <a:solidFill>
                          <a:schemeClr val="dk1"/>
                        </a:solidFill>
                        <a:latin typeface="Times New Roman"/>
                        <a:ea typeface="+mn-ea"/>
                        <a:cs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p>
                      <a:pPr marL="0" algn="ctr" defTabSz="914400">
                        <a:defRPr/>
                      </a:pPr>
                      <a:r>
                        <a:rPr lang="ru-RU" sz="1600" b="0">
                          <a:solidFill>
                            <a:schemeClr val="dk1"/>
                          </a:solidFill>
                          <a:latin typeface="Times New Roman"/>
                          <a:ea typeface="+mn-ea"/>
                          <a:cs typeface="Times New Roman"/>
                        </a:rPr>
                        <a:t>ООО "Тульская зерновая компания"</a:t>
                      </a:r>
                      <a:endParaRPr/>
                    </a:p>
                  </a:txBody>
                  <a:tcPr marL="9525" marR="9525" marT="9525" marB="0" anchor="ctr"/>
                </a:tc>
                <a:tc>
                  <a:txBody>
                    <a:bodyPr/>
                    <a:p>
                      <a:pPr marL="0" algn="ctr" defTabSz="914400">
                        <a:defRPr/>
                      </a:pPr>
                      <a:r>
                        <a:rPr lang="ru-RU" sz="1600" b="0">
                          <a:solidFill>
                            <a:schemeClr val="dk1"/>
                          </a:solidFill>
                          <a:latin typeface="Times New Roman"/>
                          <a:ea typeface="+mn-ea"/>
                          <a:cs typeface="Times New Roman"/>
                        </a:rPr>
                        <a:t>4,037</a:t>
                      </a:r>
                      <a:endParaRPr/>
                    </a:p>
                  </a:txBody>
                  <a:tcPr marL="9525" marR="9525" marT="9525" marB="0" anchor="ctr"/>
                </a:tc>
              </a:tr>
              <a:tr h="268833">
                <a:tc>
                  <a:txBody>
                    <a:bodyPr/>
                    <a:p>
                      <a:pPr marL="0" algn="ctr" defTabSz="914400">
                        <a:defRPr/>
                      </a:pPr>
                      <a:r>
                        <a:rPr lang="ru-RU" sz="1600" b="0">
                          <a:solidFill>
                            <a:schemeClr val="dk1"/>
                          </a:solidFill>
                          <a:latin typeface="Times New Roman"/>
                          <a:ea typeface="+mn-ea"/>
                          <a:cs typeface="Times New Roman"/>
                        </a:rPr>
                        <a:t>Черепеть</a:t>
                      </a:r>
                      <a:endParaRPr lang="ru-RU" sz="1600" b="0">
                        <a:solidFill>
                          <a:schemeClr val="dk1"/>
                        </a:solidFill>
                        <a:latin typeface="Times New Roman"/>
                        <a:ea typeface="+mn-ea"/>
                        <a:cs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p>
                      <a:pPr marL="0" algn="ctr" defTabSz="914400">
                        <a:defRPr/>
                      </a:pPr>
                      <a:r>
                        <a:rPr lang="ru-RU" sz="1600" b="0">
                          <a:solidFill>
                            <a:schemeClr val="dk1"/>
                          </a:solidFill>
                          <a:latin typeface="Times New Roman"/>
                          <a:ea typeface="+mn-ea"/>
                          <a:cs typeface="Times New Roman"/>
                        </a:rPr>
                        <a:t>ООО </a:t>
                      </a:r>
                      <a:r>
                        <a:rPr lang="ru-RU" sz="1600" b="0">
                          <a:solidFill>
                            <a:schemeClr val="dk1"/>
                          </a:solidFill>
                          <a:latin typeface="Times New Roman"/>
                          <a:ea typeface="+mn-ea"/>
                          <a:cs typeface="Times New Roman"/>
                        </a:rPr>
                        <a:t>Черепетское</a:t>
                      </a:r>
                      <a:r>
                        <a:rPr lang="ru-RU" sz="1600" b="0">
                          <a:solidFill>
                            <a:schemeClr val="dk1"/>
                          </a:solidFill>
                          <a:latin typeface="Times New Roman"/>
                          <a:ea typeface="+mn-ea"/>
                          <a:cs typeface="Times New Roman"/>
                        </a:rPr>
                        <a:t> хлебоприемное предприятие</a:t>
                      </a:r>
                      <a:endParaRPr/>
                    </a:p>
                  </a:txBody>
                  <a:tcPr marL="9525" marR="9525" marT="9525" marB="0" anchor="ctr"/>
                </a:tc>
                <a:tc>
                  <a:txBody>
                    <a:bodyPr/>
                    <a:p>
                      <a:pPr marL="0" algn="ctr" defTabSz="914400">
                        <a:defRPr/>
                      </a:pPr>
                      <a:r>
                        <a:rPr lang="ru-RU" sz="1600" b="0">
                          <a:solidFill>
                            <a:schemeClr val="dk1"/>
                          </a:solidFill>
                          <a:latin typeface="Times New Roman"/>
                          <a:ea typeface="+mn-ea"/>
                          <a:cs typeface="Times New Roman"/>
                        </a:rPr>
                        <a:t>0,32</a:t>
                      </a:r>
                      <a:endParaRPr/>
                    </a:p>
                  </a:txBody>
                  <a:tcPr marL="9525" marR="9525" marT="9525" marB="0" anchor="ctr"/>
                </a:tc>
              </a:tr>
              <a:tr h="268833">
                <a:tc>
                  <a:txBody>
                    <a:bodyPr/>
                    <a:p>
                      <a:pPr marL="0" algn="ctr" defTabSz="914400">
                        <a:defRPr/>
                      </a:pPr>
                      <a:r>
                        <a:rPr lang="ru-RU" sz="1600" b="0">
                          <a:solidFill>
                            <a:schemeClr val="dk1"/>
                          </a:solidFill>
                          <a:latin typeface="Times New Roman"/>
                          <a:ea typeface="+mn-ea"/>
                          <a:cs typeface="Times New Roman"/>
                        </a:rPr>
                        <a:t>Чернь</a:t>
                      </a:r>
                      <a:endParaRPr/>
                    </a:p>
                  </a:txBody>
                  <a:tcPr marL="9525" marR="9525" marT="9525" marB="0" anchor="ctr"/>
                </a:tc>
                <a:tc>
                  <a:txBody>
                    <a:bodyPr/>
                    <a:p>
                      <a:pPr marL="0" algn="ctr" defTabSz="914400">
                        <a:defRPr/>
                      </a:pPr>
                      <a:r>
                        <a:rPr lang="ru-RU" sz="1600" b="0">
                          <a:solidFill>
                            <a:schemeClr val="dk1"/>
                          </a:solidFill>
                          <a:latin typeface="Times New Roman"/>
                          <a:ea typeface="+mn-ea"/>
                          <a:cs typeface="Times New Roman"/>
                        </a:rPr>
                        <a:t>ООО "</a:t>
                      </a:r>
                      <a:r>
                        <a:rPr lang="ru-RU" sz="1600" b="0">
                          <a:solidFill>
                            <a:schemeClr val="dk1"/>
                          </a:solidFill>
                          <a:latin typeface="Times New Roman"/>
                          <a:ea typeface="+mn-ea"/>
                          <a:cs typeface="Times New Roman"/>
                        </a:rPr>
                        <a:t>ФерроКарбон</a:t>
                      </a:r>
                      <a:r>
                        <a:rPr lang="ru-RU" sz="1600" b="0">
                          <a:solidFill>
                            <a:schemeClr val="dk1"/>
                          </a:solidFill>
                          <a:latin typeface="Times New Roman"/>
                          <a:ea typeface="+mn-ea"/>
                          <a:cs typeface="Times New Roman"/>
                        </a:rPr>
                        <a:t>"</a:t>
                      </a:r>
                      <a:endParaRPr/>
                    </a:p>
                  </a:txBody>
                  <a:tcPr marL="9525" marR="9525" marT="9525" marB="0" anchor="ctr"/>
                </a:tc>
                <a:tc>
                  <a:txBody>
                    <a:bodyPr/>
                    <a:p>
                      <a:pPr marL="0" algn="ctr" defTabSz="914400">
                        <a:defRPr/>
                      </a:pPr>
                      <a:r>
                        <a:rPr lang="ru-RU" sz="1600" b="0">
                          <a:solidFill>
                            <a:schemeClr val="dk1"/>
                          </a:solidFill>
                          <a:latin typeface="Times New Roman"/>
                          <a:ea typeface="+mn-ea"/>
                          <a:cs typeface="Times New Roman"/>
                        </a:rPr>
                        <a:t>0,2769</a:t>
                      </a:r>
                      <a:endParaRPr lang="ru-RU" sz="1600" b="0">
                        <a:solidFill>
                          <a:schemeClr val="dk1"/>
                        </a:solidFill>
                        <a:latin typeface="Times New Roman"/>
                        <a:ea typeface="+mn-ea"/>
                        <a:cs typeface="Times New Roman"/>
                      </a:endParaRPr>
                    </a:p>
                  </a:txBody>
                  <a:tcPr marL="9525" marR="9525" marT="9525" marB="0" anchor="ctr"/>
                </a:tc>
              </a:tr>
              <a:tr h="268833">
                <a:tc>
                  <a:txBody>
                    <a:bodyPr/>
                    <a:p>
                      <a:pPr marL="0" algn="ctr" defTabSz="914400">
                        <a:defRPr/>
                      </a:pPr>
                      <a:r>
                        <a:rPr lang="ru-RU" sz="1600" b="0">
                          <a:solidFill>
                            <a:schemeClr val="dk1"/>
                          </a:solidFill>
                          <a:latin typeface="Times New Roman"/>
                          <a:ea typeface="+mn-ea"/>
                          <a:cs typeface="Times New Roman"/>
                        </a:rPr>
                        <a:t>Щекино</a:t>
                      </a:r>
                      <a:endParaRPr/>
                    </a:p>
                  </a:txBody>
                  <a:tcPr marL="9525" marR="9525" marT="9525" marB="0" anchor="ctr"/>
                </a:tc>
                <a:tc>
                  <a:txBody>
                    <a:bodyPr/>
                    <a:p>
                      <a:pPr marL="0" algn="ctr" defTabSz="914400">
                        <a:defRPr/>
                      </a:pPr>
                      <a:r>
                        <a:rPr lang="ru-RU" sz="1600" b="0">
                          <a:solidFill>
                            <a:schemeClr val="dk1"/>
                          </a:solidFill>
                          <a:latin typeface="Times New Roman"/>
                          <a:ea typeface="+mn-ea"/>
                          <a:cs typeface="Times New Roman"/>
                        </a:rPr>
                        <a:t>ООО </a:t>
                      </a:r>
                      <a:r>
                        <a:rPr lang="ru-RU" sz="1600" b="0">
                          <a:solidFill>
                            <a:schemeClr val="dk1"/>
                          </a:solidFill>
                          <a:latin typeface="Times New Roman"/>
                          <a:ea typeface="+mn-ea"/>
                          <a:cs typeface="Times New Roman"/>
                        </a:rPr>
                        <a:t> «ПТК Сервис»</a:t>
                      </a:r>
                      <a:endParaRPr lang="ru-RU" sz="1600" b="0">
                        <a:solidFill>
                          <a:schemeClr val="dk1"/>
                        </a:solidFill>
                        <a:latin typeface="Times New Roman"/>
                        <a:ea typeface="+mn-ea"/>
                        <a:cs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p>
                      <a:pPr marL="0" algn="ctr" defTabSz="914400">
                        <a:defRPr/>
                      </a:pPr>
                      <a:r>
                        <a:rPr lang="ru-RU" sz="1600" b="0">
                          <a:solidFill>
                            <a:schemeClr val="dk1"/>
                          </a:solidFill>
                          <a:latin typeface="Times New Roman"/>
                          <a:ea typeface="+mn-ea"/>
                          <a:cs typeface="Times New Roman"/>
                        </a:rPr>
                        <a:t>7,306</a:t>
                      </a:r>
                      <a:endParaRPr/>
                    </a:p>
                  </a:txBody>
                  <a:tcPr marL="9525" marR="9525" marT="9525" marB="0" anchor="ctr"/>
                </a:tc>
              </a:tr>
              <a:tr h="268833">
                <a:tc>
                  <a:txBody>
                    <a:bodyPr/>
                    <a:p>
                      <a:pPr marL="0" algn="ctr" defTabSz="914400">
                        <a:defRPr/>
                      </a:pPr>
                      <a:r>
                        <a:rPr lang="ru-RU" sz="1600" b="0">
                          <a:solidFill>
                            <a:schemeClr val="dk1"/>
                          </a:solidFill>
                          <a:latin typeface="Times New Roman"/>
                          <a:ea typeface="+mn-ea"/>
                          <a:cs typeface="Times New Roman"/>
                        </a:rPr>
                        <a:t>Щекино</a:t>
                      </a:r>
                      <a:endParaRPr/>
                    </a:p>
                  </a:txBody>
                  <a:tcPr marL="9525" marR="9525" marT="9525" marB="0" anchor="ctr"/>
                </a:tc>
                <a:tc>
                  <a:txBody>
                    <a:bodyPr/>
                    <a:p>
                      <a:pPr marL="0" algn="ctr" defTabSz="914400">
                        <a:defRPr/>
                      </a:pPr>
                      <a:r>
                        <a:rPr lang="ru-RU" sz="1600" b="0">
                          <a:solidFill>
                            <a:schemeClr val="dk1"/>
                          </a:solidFill>
                          <a:latin typeface="Times New Roman"/>
                          <a:ea typeface="+mn-ea"/>
                          <a:cs typeface="Times New Roman"/>
                        </a:rPr>
                        <a:t>ООО </a:t>
                      </a:r>
                      <a:r>
                        <a:rPr lang="ru-RU" sz="1600" b="0">
                          <a:solidFill>
                            <a:schemeClr val="dk1"/>
                          </a:solidFill>
                          <a:latin typeface="Times New Roman"/>
                          <a:ea typeface="+mn-ea"/>
                          <a:cs typeface="Times New Roman"/>
                        </a:rPr>
                        <a:t>Завод </a:t>
                      </a:r>
                      <a:r>
                        <a:rPr lang="ru-RU" sz="1600" b="0">
                          <a:solidFill>
                            <a:schemeClr val="dk1"/>
                          </a:solidFill>
                          <a:latin typeface="Times New Roman"/>
                          <a:ea typeface="+mn-ea"/>
                          <a:cs typeface="Times New Roman"/>
                        </a:rPr>
                        <a:t>"</a:t>
                      </a:r>
                      <a:r>
                        <a:rPr lang="ru-RU" sz="1600" b="0">
                          <a:solidFill>
                            <a:schemeClr val="dk1"/>
                          </a:solidFill>
                          <a:latin typeface="Times New Roman"/>
                          <a:ea typeface="+mn-ea"/>
                          <a:cs typeface="Times New Roman"/>
                        </a:rPr>
                        <a:t>Стройкерамика</a:t>
                      </a:r>
                      <a:r>
                        <a:rPr lang="ru-RU" sz="1600" b="0">
                          <a:solidFill>
                            <a:schemeClr val="dk1"/>
                          </a:solidFill>
                          <a:latin typeface="Times New Roman"/>
                          <a:ea typeface="+mn-ea"/>
                          <a:cs typeface="Times New Roman"/>
                        </a:rPr>
                        <a:t>"</a:t>
                      </a:r>
                      <a:endParaRPr/>
                    </a:p>
                  </a:txBody>
                  <a:tcPr marL="9525" marR="9525" marT="9525" marB="0" anchor="ctr"/>
                </a:tc>
                <a:tc>
                  <a:txBody>
                    <a:bodyPr/>
                    <a:p>
                      <a:pPr marL="0" algn="ctr" defTabSz="914400">
                        <a:defRPr/>
                      </a:pPr>
                      <a:r>
                        <a:rPr lang="ru-RU" sz="1600" b="0">
                          <a:solidFill>
                            <a:schemeClr val="dk1"/>
                          </a:solidFill>
                          <a:latin typeface="Times New Roman"/>
                          <a:ea typeface="+mn-ea"/>
                          <a:cs typeface="Times New Roman"/>
                        </a:rPr>
                        <a:t>3,898</a:t>
                      </a:r>
                      <a:endParaRPr/>
                    </a:p>
                  </a:txBody>
                  <a:tcPr marL="9525" marR="9525" marT="9525" marB="0" anchor="ctr"/>
                </a:tc>
              </a:tr>
              <a:tr h="268833">
                <a:tc>
                  <a:txBody>
                    <a:bodyPr/>
                    <a:p>
                      <a:pPr marL="0" algn="ctr" defTabSz="914400">
                        <a:defRPr/>
                      </a:pPr>
                      <a:r>
                        <a:rPr lang="ru-RU" sz="1600" b="0">
                          <a:solidFill>
                            <a:schemeClr val="dk1"/>
                          </a:solidFill>
                          <a:latin typeface="Times New Roman"/>
                          <a:ea typeface="+mn-ea"/>
                          <a:cs typeface="Times New Roman"/>
                        </a:rPr>
                        <a:t>Энергетик</a:t>
                      </a:r>
                      <a:endParaRPr/>
                    </a:p>
                  </a:txBody>
                  <a:tcPr marL="9525" marR="9525" marT="9525" marB="0" anchor="ctr"/>
                </a:tc>
                <a:tc>
                  <a:txBody>
                    <a:bodyPr/>
                    <a:p>
                      <a:pPr marL="0" algn="ctr" defTabSz="914400">
                        <a:defRPr/>
                      </a:pPr>
                      <a:r>
                        <a:rPr lang="ru-RU" sz="1600" b="0">
                          <a:solidFill>
                            <a:schemeClr val="dk1"/>
                          </a:solidFill>
                          <a:latin typeface="Times New Roman"/>
                          <a:ea typeface="+mn-ea"/>
                          <a:cs typeface="Times New Roman"/>
                        </a:rPr>
                        <a:t>Производственное подразделение "Алексинская ТЭЦ" филиала </a:t>
                      </a:r>
                      <a:r>
                        <a:rPr lang="ru-RU" sz="1600" b="0">
                          <a:solidFill>
                            <a:schemeClr val="dk1"/>
                          </a:solidFill>
                          <a:latin typeface="Times New Roman"/>
                          <a:ea typeface="+mn-ea"/>
                          <a:cs typeface="Times New Roman"/>
                        </a:rPr>
                        <a:t>Филиал АО</a:t>
                      </a:r>
                      <a:r>
                        <a:rPr lang="ru-RU" sz="1600" b="0">
                          <a:solidFill>
                            <a:schemeClr val="dk1"/>
                          </a:solidFill>
                          <a:latin typeface="Times New Roman"/>
                          <a:ea typeface="+mn-ea"/>
                          <a:cs typeface="Times New Roman"/>
                        </a:rPr>
                        <a:t>" КВАДРА"- </a:t>
                      </a:r>
                      <a:r>
                        <a:rPr lang="ru-RU" sz="1600" b="0">
                          <a:solidFill>
                            <a:schemeClr val="dk1"/>
                          </a:solidFill>
                          <a:latin typeface="Times New Roman"/>
                          <a:ea typeface="+mn-ea"/>
                          <a:cs typeface="Times New Roman"/>
                        </a:rPr>
                        <a:t>«Орловская генерация« АО «</a:t>
                      </a:r>
                      <a:r>
                        <a:rPr lang="ru-RU" sz="1600" b="0">
                          <a:solidFill>
                            <a:schemeClr val="dk1"/>
                          </a:solidFill>
                          <a:latin typeface="Times New Roman"/>
                          <a:ea typeface="+mn-ea"/>
                          <a:cs typeface="Times New Roman"/>
                        </a:rPr>
                        <a:t>Квадра</a:t>
                      </a:r>
                      <a:r>
                        <a:rPr lang="ru-RU" sz="1600" b="0">
                          <a:solidFill>
                            <a:schemeClr val="dk1"/>
                          </a:solidFill>
                          <a:latin typeface="Times New Roman"/>
                          <a:ea typeface="+mn-ea"/>
                          <a:cs typeface="Times New Roman"/>
                        </a:rPr>
                        <a:t> – Генерирующая </a:t>
                      </a:r>
                      <a:r>
                        <a:rPr lang="ru-RU" sz="1600" b="0">
                          <a:solidFill>
                            <a:schemeClr val="dk1"/>
                          </a:solidFill>
                          <a:latin typeface="Times New Roman"/>
                          <a:ea typeface="+mn-ea"/>
                          <a:cs typeface="Times New Roman"/>
                        </a:rPr>
                        <a:t>компаня</a:t>
                      </a:r>
                      <a:endParaRPr lang="ru-RU" sz="1600" b="0">
                        <a:solidFill>
                          <a:schemeClr val="dk1"/>
                        </a:solidFill>
                        <a:latin typeface="Times New Roman"/>
                        <a:ea typeface="+mn-ea"/>
                        <a:cs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p>
                      <a:pPr marL="0" algn="ctr" defTabSz="914400">
                        <a:defRPr/>
                      </a:pPr>
                      <a:r>
                        <a:rPr lang="ru-RU" sz="1600" b="0">
                          <a:solidFill>
                            <a:schemeClr val="dk1"/>
                          </a:solidFill>
                          <a:latin typeface="Times New Roman"/>
                          <a:ea typeface="+mn-ea"/>
                          <a:cs typeface="Times New Roman"/>
                        </a:rPr>
                        <a:t>6,7725</a:t>
                      </a:r>
                      <a:endParaRPr/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731520" y="325970"/>
            <a:ext cx="10728960" cy="497024"/>
          </a:xfrm>
        </p:spPr>
        <p:txBody>
          <a:bodyPr>
            <a:normAutofit/>
          </a:bodyPr>
          <a:lstStyle/>
          <a:p>
            <a:pPr algn="ctr">
              <a:defRPr/>
            </a:pPr>
            <a:r>
              <a:rPr lang="ru-RU" sz="2800">
                <a:latin typeface="Times New Roman"/>
                <a:cs typeface="Times New Roman"/>
              </a:rPr>
              <a:t>Приложение 1. Перечень путей необщего пользования</a:t>
            </a:r>
            <a:endParaRPr/>
          </a:p>
        </p:txBody>
      </p:sp>
      <p:sp>
        <p:nvSpPr>
          <p:cNvPr id="7" name="TextBox 6"/>
          <p:cNvSpPr txBox="1"/>
          <p:nvPr/>
        </p:nvSpPr>
        <p:spPr bwMode="auto">
          <a:xfrm>
            <a:off x="411924" y="6347364"/>
            <a:ext cx="6096000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1200" u="sng">
                <a:latin typeface="Times New Roman"/>
                <a:cs typeface="Times New Roman"/>
              </a:rPr>
              <a:t>Источник</a:t>
            </a:r>
            <a:r>
              <a:rPr lang="ru-RU" sz="1200">
                <a:latin typeface="Times New Roman"/>
                <a:cs typeface="Times New Roman"/>
              </a:rPr>
              <a:t>: по данным субъекта</a:t>
            </a:r>
            <a:endParaRPr/>
          </a:p>
          <a:p>
            <a:pPr>
              <a:defRPr/>
            </a:pPr>
            <a:endParaRPr lang="ru-RU" sz="1400"/>
          </a:p>
        </p:txBody>
      </p:sp>
      <p:graphicFrame>
        <p:nvGraphicFramePr>
          <p:cNvPr id="6" name="Таблица 5"/>
          <p:cNvGraphicFramePr>
            <a:graphicFrameLocks xmlns:a="http://schemas.openxmlformats.org/drawingml/2006/main" noGrp="1"/>
          </p:cNvGraphicFramePr>
          <p:nvPr/>
        </p:nvGraphicFramePr>
        <p:xfrm>
          <a:off x="477078" y="858412"/>
          <a:ext cx="11084117" cy="2158408"/>
        </p:xfrm>
        <a:graphic>
          <a:graphicData uri="http://schemas.openxmlformats.org/drawingml/2006/table">
            <a:tbl>
              <a:tblPr firstRow="0" firstCol="0" lastRow="0" lastCol="0" bandRow="0" bandCol="0">
                <a:tableStyleId>{5C22544A-7EE6-4342-B048-85BDC9FD1C3A}</a:tableStyleId>
              </a:tblPr>
              <a:tblGrid>
                <a:gridCol w="3040369"/>
                <a:gridCol w="5769270"/>
                <a:gridCol w="2274479"/>
              </a:tblGrid>
              <a:tr h="228309">
                <a:tc>
                  <a:txBody>
                    <a:bodyPr/>
                    <a:p>
                      <a:pPr algn="ctr">
                        <a:defRPr/>
                      </a:pPr>
                      <a:r>
                        <a:rPr lang="ru-RU" sz="1400" b="1" u="none" strike="noStrike"/>
                        <a:t>Станция примыкания</a:t>
                      </a:r>
                      <a:endParaRPr lang="ru-RU" sz="1400" b="1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1813" marR="1813" marT="1813" marB="0" anchor="ctr"/>
                </a:tc>
                <a:tc>
                  <a:txBody>
                    <a:bodyPr/>
                    <a:p>
                      <a:pPr algn="ctr">
                        <a:defRPr/>
                      </a:pPr>
                      <a:r>
                        <a:rPr lang="ru-RU" sz="1400" b="1" u="none" strike="noStrike"/>
                        <a:t>Наименование ПНП</a:t>
                      </a:r>
                      <a:endParaRPr lang="ru-RU" sz="1400" b="1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1813" marR="1813" marT="1813" marB="0" anchor="ctr"/>
                </a:tc>
                <a:tc>
                  <a:txBody>
                    <a:bodyPr/>
                    <a:p>
                      <a:pPr algn="ctr">
                        <a:defRPr/>
                      </a:pPr>
                      <a:r>
                        <a:rPr lang="ru-RU" sz="1400" b="1" u="none" strike="noStrike"/>
                        <a:t>Длина путей </a:t>
                      </a:r>
                      <a:r>
                        <a:rPr lang="ru-RU" sz="1400" b="1" u="none" strike="noStrike"/>
                        <a:t>полная,км</a:t>
                      </a:r>
                      <a:endParaRPr lang="ru-RU" sz="1400" b="1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1813" marR="1813" marT="1813" marB="0" anchor="ctr"/>
                </a:tc>
              </a:tr>
              <a:tr h="268833">
                <a:tc>
                  <a:txBody>
                    <a:bodyPr/>
                    <a:p>
                      <a:pPr marL="0" algn="ctr" defTabSz="914400">
                        <a:defRPr/>
                      </a:pPr>
                      <a:r>
                        <a:rPr lang="ru-RU" sz="1600" b="0">
                          <a:solidFill>
                            <a:schemeClr val="dk1"/>
                          </a:solidFill>
                          <a:latin typeface="Times New Roman"/>
                          <a:ea typeface="+mn-ea"/>
                          <a:cs typeface="Times New Roman"/>
                        </a:rPr>
                        <a:t>Энергетик</a:t>
                      </a:r>
                      <a:endParaRPr/>
                    </a:p>
                  </a:txBody>
                  <a:tcPr marL="9525" marR="9525" marT="9525" marB="0" anchor="ctr"/>
                </a:tc>
                <a:tc>
                  <a:txBody>
                    <a:bodyPr/>
                    <a:p>
                      <a:pPr marL="0" algn="ctr" defTabSz="914400">
                        <a:defRPr/>
                      </a:pPr>
                      <a:r>
                        <a:rPr lang="ru-RU" sz="1600" b="0">
                          <a:solidFill>
                            <a:schemeClr val="dk1"/>
                          </a:solidFill>
                          <a:latin typeface="Times New Roman"/>
                          <a:ea typeface="+mn-ea"/>
                          <a:cs typeface="Times New Roman"/>
                        </a:rPr>
                        <a:t>Производственное подразделение "Алексинская ТЭЦ" филиала </a:t>
                      </a:r>
                      <a:r>
                        <a:rPr lang="ru-RU" sz="1600" b="0">
                          <a:solidFill>
                            <a:schemeClr val="dk1"/>
                          </a:solidFill>
                          <a:latin typeface="Times New Roman"/>
                          <a:ea typeface="+mn-ea"/>
                          <a:cs typeface="Times New Roman"/>
                        </a:rPr>
                        <a:t>Филиал АО</a:t>
                      </a:r>
                      <a:r>
                        <a:rPr lang="ru-RU" sz="1600" b="0">
                          <a:solidFill>
                            <a:schemeClr val="dk1"/>
                          </a:solidFill>
                          <a:latin typeface="Times New Roman"/>
                          <a:ea typeface="+mn-ea"/>
                          <a:cs typeface="Times New Roman"/>
                        </a:rPr>
                        <a:t>" КВАДРА"- </a:t>
                      </a:r>
                      <a:r>
                        <a:rPr lang="ru-RU" sz="1600" b="0">
                          <a:solidFill>
                            <a:schemeClr val="dk1"/>
                          </a:solidFill>
                          <a:latin typeface="Times New Roman"/>
                          <a:ea typeface="+mn-ea"/>
                          <a:cs typeface="Times New Roman"/>
                        </a:rPr>
                        <a:t>«Орловская генерация« АО «</a:t>
                      </a:r>
                      <a:r>
                        <a:rPr lang="ru-RU" sz="1600" b="0">
                          <a:solidFill>
                            <a:schemeClr val="dk1"/>
                          </a:solidFill>
                          <a:latin typeface="Times New Roman"/>
                          <a:ea typeface="+mn-ea"/>
                          <a:cs typeface="Times New Roman"/>
                        </a:rPr>
                        <a:t>Квадра</a:t>
                      </a:r>
                      <a:r>
                        <a:rPr lang="ru-RU" sz="1600" b="0">
                          <a:solidFill>
                            <a:schemeClr val="dk1"/>
                          </a:solidFill>
                          <a:latin typeface="Times New Roman"/>
                          <a:ea typeface="+mn-ea"/>
                          <a:cs typeface="Times New Roman"/>
                        </a:rPr>
                        <a:t> – Генерирующая </a:t>
                      </a:r>
                      <a:r>
                        <a:rPr lang="ru-RU" sz="1600" b="0">
                          <a:solidFill>
                            <a:schemeClr val="dk1"/>
                          </a:solidFill>
                          <a:latin typeface="Times New Roman"/>
                          <a:ea typeface="+mn-ea"/>
                          <a:cs typeface="Times New Roman"/>
                        </a:rPr>
                        <a:t>компаня</a:t>
                      </a:r>
                      <a:endParaRPr lang="ru-RU" sz="1600" b="0">
                        <a:solidFill>
                          <a:schemeClr val="dk1"/>
                        </a:solidFill>
                        <a:latin typeface="Times New Roman"/>
                        <a:ea typeface="+mn-ea"/>
                        <a:cs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p>
                      <a:pPr marL="0" algn="ctr" defTabSz="914400">
                        <a:defRPr/>
                      </a:pPr>
                      <a:r>
                        <a:rPr lang="ru-RU" sz="1600" b="0">
                          <a:solidFill>
                            <a:schemeClr val="dk1"/>
                          </a:solidFill>
                          <a:latin typeface="Times New Roman"/>
                          <a:ea typeface="+mn-ea"/>
                          <a:cs typeface="Times New Roman"/>
                        </a:rPr>
                        <a:t>6,7725</a:t>
                      </a:r>
                      <a:endParaRPr/>
                    </a:p>
                  </a:txBody>
                  <a:tcPr marL="9525" marR="9525" marT="9525" marB="0" anchor="ctr"/>
                </a:tc>
              </a:tr>
              <a:tr h="268833">
                <a:tc>
                  <a:txBody>
                    <a:bodyPr/>
                    <a:p>
                      <a:pPr marL="0" algn="ctr" defTabSz="914400">
                        <a:defRPr/>
                      </a:pPr>
                      <a:r>
                        <a:rPr lang="ru-RU" sz="1600" b="0">
                          <a:solidFill>
                            <a:schemeClr val="dk1"/>
                          </a:solidFill>
                          <a:latin typeface="Times New Roman"/>
                          <a:ea typeface="+mn-ea"/>
                          <a:cs typeface="Times New Roman"/>
                        </a:rPr>
                        <a:t>Ясная Поляна</a:t>
                      </a:r>
                      <a:endParaRPr/>
                    </a:p>
                  </a:txBody>
                  <a:tcPr marL="9525" marR="9525" marT="9525" marB="0" anchor="ctr"/>
                </a:tc>
                <a:tc>
                  <a:txBody>
                    <a:bodyPr/>
                    <a:p>
                      <a:pPr marL="0" algn="ctr" defTabSz="914400">
                        <a:defRPr/>
                      </a:pPr>
                      <a:r>
                        <a:rPr lang="ru-RU" sz="1600" b="0">
                          <a:solidFill>
                            <a:schemeClr val="dk1"/>
                          </a:solidFill>
                          <a:latin typeface="Times New Roman"/>
                          <a:ea typeface="+mn-ea"/>
                          <a:cs typeface="Times New Roman"/>
                        </a:rPr>
                        <a:t>АО «</a:t>
                      </a:r>
                      <a:r>
                        <a:rPr lang="ru-RU" sz="1600" b="0">
                          <a:solidFill>
                            <a:schemeClr val="dk1"/>
                          </a:solidFill>
                          <a:latin typeface="Times New Roman"/>
                          <a:ea typeface="+mn-ea"/>
                          <a:cs typeface="Times New Roman"/>
                        </a:rPr>
                        <a:t>Косогорский</a:t>
                      </a:r>
                      <a:r>
                        <a:rPr lang="ru-RU" sz="1600" b="0">
                          <a:solidFill>
                            <a:schemeClr val="dk1"/>
                          </a:solidFill>
                          <a:latin typeface="Times New Roman"/>
                          <a:ea typeface="+mn-ea"/>
                          <a:cs typeface="Times New Roman"/>
                        </a:rPr>
                        <a:t> </a:t>
                      </a:r>
                      <a:r>
                        <a:rPr lang="ru-RU" sz="1600" b="0">
                          <a:solidFill>
                            <a:schemeClr val="dk1"/>
                          </a:solidFill>
                          <a:latin typeface="Times New Roman"/>
                          <a:ea typeface="+mn-ea"/>
                          <a:cs typeface="Times New Roman"/>
                        </a:rPr>
                        <a:t>металлургический </a:t>
                      </a:r>
                      <a:r>
                        <a:rPr lang="ru-RU" sz="1600" b="0">
                          <a:solidFill>
                            <a:schemeClr val="dk1"/>
                          </a:solidFill>
                          <a:latin typeface="Times New Roman"/>
                          <a:ea typeface="+mn-ea"/>
                          <a:cs typeface="Times New Roman"/>
                        </a:rPr>
                        <a:t>завод»</a:t>
                      </a:r>
                      <a:endParaRPr lang="ru-RU" sz="1600" b="0">
                        <a:solidFill>
                          <a:schemeClr val="dk1"/>
                        </a:solidFill>
                        <a:latin typeface="Times New Roman"/>
                        <a:ea typeface="+mn-ea"/>
                        <a:cs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p>
                      <a:pPr marL="0" algn="ctr" defTabSz="914400">
                        <a:defRPr/>
                      </a:pPr>
                      <a:r>
                        <a:rPr lang="ru-RU" sz="1600" b="0">
                          <a:solidFill>
                            <a:schemeClr val="dk1"/>
                          </a:solidFill>
                          <a:latin typeface="Times New Roman"/>
                          <a:ea typeface="+mn-ea"/>
                          <a:cs typeface="Times New Roman"/>
                        </a:rPr>
                        <a:t>42,2</a:t>
                      </a:r>
                      <a:endParaRPr/>
                    </a:p>
                  </a:txBody>
                  <a:tcPr marL="9525" marR="9525" marT="9525" marB="0" anchor="ctr"/>
                </a:tc>
              </a:tr>
              <a:tr h="268833">
                <a:tc>
                  <a:txBody>
                    <a:bodyPr/>
                    <a:p>
                      <a:pPr marL="0" algn="ctr" defTabSz="914400">
                        <a:defRPr/>
                      </a:pPr>
                      <a:r>
                        <a:rPr lang="ru-RU" sz="1600" b="0">
                          <a:solidFill>
                            <a:schemeClr val="dk1"/>
                          </a:solidFill>
                          <a:latin typeface="Times New Roman"/>
                          <a:ea typeface="+mn-ea"/>
                          <a:cs typeface="Times New Roman"/>
                        </a:rPr>
                        <a:t>Ясная Поляна</a:t>
                      </a:r>
                      <a:endParaRPr lang="ru-RU" sz="1600" b="0">
                        <a:solidFill>
                          <a:schemeClr val="dk1"/>
                        </a:solidFill>
                        <a:latin typeface="Times New Roman"/>
                        <a:ea typeface="+mn-ea"/>
                        <a:cs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p>
                      <a:pPr marL="0" algn="ctr" defTabSz="914400">
                        <a:defRPr/>
                      </a:pPr>
                      <a:r>
                        <a:rPr lang="ru-RU" sz="1600" b="0">
                          <a:solidFill>
                            <a:schemeClr val="dk1"/>
                          </a:solidFill>
                          <a:latin typeface="Times New Roman"/>
                          <a:ea typeface="+mn-ea"/>
                          <a:cs typeface="Times New Roman"/>
                        </a:rPr>
                        <a:t>ИП Крюков В.Г.</a:t>
                      </a:r>
                      <a:endParaRPr lang="ru-RU" sz="1600" b="0">
                        <a:solidFill>
                          <a:schemeClr val="dk1"/>
                        </a:solidFill>
                        <a:latin typeface="Times New Roman"/>
                        <a:ea typeface="+mn-ea"/>
                        <a:cs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p>
                      <a:pPr marL="0" algn="ctr" defTabSz="914400">
                        <a:defRPr/>
                      </a:pPr>
                      <a:r>
                        <a:rPr lang="ru-RU" sz="1600" b="0">
                          <a:solidFill>
                            <a:schemeClr val="dk1"/>
                          </a:solidFill>
                          <a:latin typeface="Times New Roman"/>
                          <a:ea typeface="+mn-ea"/>
                          <a:cs typeface="Times New Roman"/>
                        </a:rPr>
                        <a:t>0,815</a:t>
                      </a:r>
                      <a:endParaRPr lang="ru-RU" sz="1600" b="0">
                        <a:solidFill>
                          <a:schemeClr val="dk1"/>
                        </a:solidFill>
                        <a:latin typeface="Times New Roman"/>
                        <a:ea typeface="+mn-ea"/>
                        <a:cs typeface="Times New Roman"/>
                      </a:endParaRPr>
                    </a:p>
                  </a:txBody>
                  <a:tcPr marL="9525" marR="9525" marT="9525" marB="0" anchor="ctr"/>
                </a:tc>
              </a:tr>
              <a:tr h="268833">
                <a:tc>
                  <a:txBody>
                    <a:bodyPr/>
                    <a:p>
                      <a:pPr marL="0" algn="ctr" defTabSz="914400">
                        <a:defRPr/>
                      </a:pPr>
                      <a:r>
                        <a:rPr lang="ru-RU" sz="1600" b="0">
                          <a:solidFill>
                            <a:schemeClr val="dk1"/>
                          </a:solidFill>
                          <a:latin typeface="Times New Roman"/>
                          <a:ea typeface="+mn-ea"/>
                          <a:cs typeface="Times New Roman"/>
                        </a:rPr>
                        <a:t>Ясная Поляна </a:t>
                      </a:r>
                      <a:endParaRPr lang="ru-RU" sz="1600" b="0">
                        <a:solidFill>
                          <a:schemeClr val="dk1"/>
                        </a:solidFill>
                        <a:latin typeface="Times New Roman"/>
                        <a:ea typeface="+mn-ea"/>
                        <a:cs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p>
                      <a:pPr marL="0" algn="ctr" defTabSz="914400">
                        <a:defRPr/>
                      </a:pPr>
                      <a:r>
                        <a:rPr lang="ru-RU" sz="1600" b="0">
                          <a:solidFill>
                            <a:schemeClr val="dk1"/>
                          </a:solidFill>
                          <a:latin typeface="Times New Roman"/>
                          <a:ea typeface="+mn-ea"/>
                          <a:cs typeface="Times New Roman"/>
                        </a:rPr>
                        <a:t>ООО «</a:t>
                      </a:r>
                      <a:r>
                        <a:rPr lang="ru-RU" sz="1600" b="0">
                          <a:solidFill>
                            <a:schemeClr val="dk1"/>
                          </a:solidFill>
                          <a:latin typeface="Times New Roman"/>
                          <a:ea typeface="+mn-ea"/>
                          <a:cs typeface="Times New Roman"/>
                        </a:rPr>
                        <a:t>Тулапромстрой</a:t>
                      </a:r>
                      <a:r>
                        <a:rPr lang="ru-RU" sz="1600" b="0">
                          <a:solidFill>
                            <a:schemeClr val="dk1"/>
                          </a:solidFill>
                          <a:latin typeface="Times New Roman"/>
                          <a:ea typeface="+mn-ea"/>
                          <a:cs typeface="Times New Roman"/>
                        </a:rPr>
                        <a:t> – УПТК»</a:t>
                      </a:r>
                      <a:endParaRPr lang="ru-RU" sz="1600" b="0">
                        <a:solidFill>
                          <a:schemeClr val="dk1"/>
                        </a:solidFill>
                        <a:latin typeface="Times New Roman"/>
                        <a:ea typeface="+mn-ea"/>
                        <a:cs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p>
                      <a:pPr marL="0" algn="ctr" defTabSz="914400">
                        <a:defRPr/>
                      </a:pPr>
                      <a:r>
                        <a:rPr lang="ru-RU" sz="1600" b="0">
                          <a:solidFill>
                            <a:schemeClr val="dk1"/>
                          </a:solidFill>
                          <a:latin typeface="Times New Roman"/>
                          <a:ea typeface="+mn-ea"/>
                          <a:cs typeface="Times New Roman"/>
                        </a:rPr>
                        <a:t>0,900</a:t>
                      </a:r>
                      <a:endParaRPr lang="ru-RU" sz="1600" b="0">
                        <a:solidFill>
                          <a:schemeClr val="dk1"/>
                        </a:solidFill>
                        <a:latin typeface="Times New Roman"/>
                        <a:ea typeface="+mn-ea"/>
                        <a:cs typeface="Times New Roman"/>
                      </a:endParaRPr>
                    </a:p>
                  </a:txBody>
                  <a:tcPr marL="9525" marR="9525" marT="9525" marB="0" anchor="ctr"/>
                </a:tc>
              </a:tr>
              <a:tr h="382555">
                <a:tc>
                  <a:txBody>
                    <a:bodyPr/>
                    <a:p>
                      <a:pPr marL="0" algn="ctr" defTabSz="914400">
                        <a:defRPr/>
                      </a:pPr>
                      <a:r>
                        <a:rPr lang="ru-RU" sz="1600" b="1">
                          <a:solidFill>
                            <a:schemeClr val="dk1"/>
                          </a:solidFill>
                          <a:latin typeface="Times New Roman"/>
                          <a:ea typeface="+mn-ea"/>
                          <a:cs typeface="Times New Roman"/>
                        </a:rPr>
                        <a:t>ИТОГО:</a:t>
                      </a:r>
                      <a:endParaRPr lang="ru-RU" sz="1600" b="1">
                        <a:solidFill>
                          <a:schemeClr val="dk1"/>
                        </a:solidFill>
                        <a:latin typeface="Times New Roman"/>
                        <a:ea typeface="+mn-ea"/>
                        <a:cs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p>
                      <a:pPr marL="0" algn="ctr" defTabSz="914400">
                        <a:defRPr/>
                      </a:pPr>
                      <a:endParaRPr lang="ru-RU" sz="1600" b="0">
                        <a:solidFill>
                          <a:schemeClr val="dk1"/>
                        </a:solidFill>
                        <a:latin typeface="Times New Roman"/>
                        <a:ea typeface="+mn-ea"/>
                        <a:cs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p>
                      <a:pPr marL="0" algn="ctr" defTabSz="914400">
                        <a:defRPr/>
                      </a:pPr>
                      <a:r>
                        <a:rPr lang="ru-RU" sz="1600" b="1">
                          <a:solidFill>
                            <a:schemeClr val="dk1"/>
                          </a:solidFill>
                          <a:latin typeface="Times New Roman"/>
                          <a:ea typeface="+mn-ea"/>
                          <a:cs typeface="Times New Roman"/>
                        </a:rPr>
                        <a:t>685,245</a:t>
                      </a:r>
                      <a:endParaRPr lang="ru-RU" sz="1600" b="1">
                        <a:solidFill>
                          <a:schemeClr val="dk1"/>
                        </a:solidFill>
                        <a:latin typeface="Times New Roman"/>
                        <a:ea typeface="+mn-ea"/>
                        <a:cs typeface="Times New Roman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838200" y="987473"/>
            <a:ext cx="10515600" cy="1325563"/>
          </a:xfrm>
        </p:spPr>
        <p:txBody>
          <a:bodyPr/>
          <a:lstStyle/>
          <a:p>
            <a:pPr>
              <a:defRPr/>
            </a:pPr>
            <a:r>
              <a:rPr lang="ru-RU">
                <a:latin typeface="Times New Roman"/>
                <a:cs typeface="Times New Roman"/>
              </a:rPr>
              <a:t>Приложение 2. Проект среднесрочной инвестиционной программы</a:t>
            </a:r>
            <a:endParaRPr lang="ru-RU"/>
          </a:p>
        </p:txBody>
      </p:sp>
      <p:sp>
        <p:nvSpPr>
          <p:cNvPr id="4" name="Заголовок 1"/>
          <p:cNvSpPr txBox="1"/>
          <p:nvPr/>
        </p:nvSpPr>
        <p:spPr bwMode="auto">
          <a:xfrm>
            <a:off x="689163" y="86264"/>
            <a:ext cx="10790813" cy="76716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>
              <a:lnSpc>
                <a:spcPct val="90000"/>
              </a:lnSpc>
              <a:spcBef>
                <a:spcPts val="0"/>
              </a:spcBef>
              <a:buNone/>
              <a:defRPr sz="44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ru-RU" sz="2000">
                <a:latin typeface="Times New Roman"/>
                <a:cs typeface="Times New Roman"/>
              </a:rPr>
              <a:t>Приложение 2. Проект среднесрочной инвестиционной программы на территории Тульской области на 2023 - 2025 годы, млн.рублей, без НДС</a:t>
            </a:r>
            <a:endParaRPr/>
          </a:p>
          <a:p>
            <a:pPr algn="ctr">
              <a:defRPr/>
            </a:pPr>
            <a:endParaRPr lang="ru-RU" sz="2400">
              <a:latin typeface="Times New Roman"/>
              <a:cs typeface="Times New Roman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860156" y="1651914"/>
            <a:ext cx="9717436" cy="2514818"/>
          </a:xfrm>
          <a:prstGeom prst="rect">
            <a:avLst/>
          </a:prstGeom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 l="7331" t="21882" r="26192" b="7052"/>
          <a:stretch/>
        </p:blipFill>
        <p:spPr bwMode="auto">
          <a:xfrm>
            <a:off x="0" y="534691"/>
            <a:ext cx="11941444" cy="57033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3807272" y="499514"/>
            <a:ext cx="6005660" cy="492714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ru-RU" sz="3100">
                <a:latin typeface="Times New Roman"/>
                <a:ea typeface="Calibri"/>
                <a:cs typeface="Times New Roman"/>
              </a:rPr>
              <a:t>Общие сведения о регионе</a:t>
            </a:r>
            <a:br>
              <a:rPr lang="ru-RU" sz="4400">
                <a:latin typeface="Times New Roman"/>
                <a:ea typeface="Calibri"/>
                <a:cs typeface="Times New Roman"/>
              </a:rPr>
            </a:b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 bwMode="auto">
          <a:xfrm>
            <a:off x="410809" y="911841"/>
            <a:ext cx="4786218" cy="5356570"/>
          </a:xfrm>
        </p:spPr>
        <p:txBody>
          <a:bodyPr>
            <a:normAutofit/>
          </a:bodyPr>
          <a:lstStyle/>
          <a:p>
            <a:pPr marL="0" indent="0">
              <a:lnSpc>
                <a:spcPct val="120000"/>
              </a:lnSpc>
              <a:spcAft>
                <a:spcPts val="800"/>
              </a:spcAft>
              <a:buNone/>
              <a:defRPr/>
            </a:pPr>
            <a:r>
              <a:rPr lang="ru-RU" sz="1500" b="1" u="sng">
                <a:latin typeface="Times New Roman"/>
                <a:ea typeface="Calibri"/>
                <a:cs typeface="Times New Roman"/>
              </a:rPr>
              <a:t>Центральный Федеральный округ</a:t>
            </a:r>
            <a:endParaRPr/>
          </a:p>
          <a:p>
            <a:pPr marL="0" indent="0">
              <a:lnSpc>
                <a:spcPct val="120000"/>
              </a:lnSpc>
              <a:spcAft>
                <a:spcPts val="800"/>
              </a:spcAft>
              <a:buNone/>
              <a:defRPr/>
            </a:pPr>
            <a:r>
              <a:rPr lang="ru-RU" sz="1500" b="1" u="sng">
                <a:latin typeface="Times New Roman"/>
                <a:ea typeface="Calibri"/>
                <a:cs typeface="Times New Roman"/>
              </a:rPr>
              <a:t>Общая площадь региона: </a:t>
            </a:r>
            <a:r>
              <a:rPr lang="ru-RU" sz="1500">
                <a:latin typeface="Times New Roman"/>
                <a:ea typeface="Calibri"/>
                <a:cs typeface="Times New Roman"/>
              </a:rPr>
              <a:t>25 679 кв. км.</a:t>
            </a:r>
            <a:endParaRPr/>
          </a:p>
          <a:p>
            <a:pPr marL="0" indent="0">
              <a:lnSpc>
                <a:spcPct val="120000"/>
              </a:lnSpc>
              <a:spcAft>
                <a:spcPts val="800"/>
              </a:spcAft>
              <a:buNone/>
              <a:defRPr/>
            </a:pPr>
            <a:r>
              <a:rPr lang="ru-RU" sz="1500" b="1" u="sng">
                <a:latin typeface="Times New Roman"/>
                <a:ea typeface="Calibri"/>
                <a:cs typeface="Times New Roman"/>
              </a:rPr>
              <a:t>Население</a:t>
            </a:r>
            <a:r>
              <a:rPr lang="ru-RU" sz="1500">
                <a:latin typeface="Times New Roman"/>
                <a:ea typeface="Calibri"/>
                <a:cs typeface="Times New Roman"/>
              </a:rPr>
              <a:t>: 1 </a:t>
            </a:r>
            <a:r>
              <a:rPr lang="ru-RU" sz="1500">
                <a:latin typeface="Times New Roman"/>
                <a:ea typeface="Calibri"/>
                <a:cs typeface="Times New Roman"/>
              </a:rPr>
              <a:t>432 570</a:t>
            </a:r>
            <a:r>
              <a:rPr lang="ru-RU" sz="1500">
                <a:latin typeface="Times New Roman"/>
                <a:ea typeface="Calibri"/>
                <a:cs typeface="Times New Roman"/>
              </a:rPr>
              <a:t> чел.</a:t>
            </a:r>
            <a:endParaRPr/>
          </a:p>
          <a:p>
            <a:pPr marL="0" indent="0">
              <a:lnSpc>
                <a:spcPct val="120000"/>
              </a:lnSpc>
              <a:spcAft>
                <a:spcPts val="800"/>
              </a:spcAft>
              <a:buNone/>
              <a:defRPr/>
            </a:pPr>
            <a:r>
              <a:rPr lang="ru-RU" sz="1500" b="1" u="sng">
                <a:latin typeface="Times New Roman"/>
                <a:ea typeface="Calibri"/>
                <a:cs typeface="Times New Roman"/>
              </a:rPr>
              <a:t>Плотность населения</a:t>
            </a:r>
            <a:r>
              <a:rPr lang="ru-RU" sz="1500" b="1">
                <a:latin typeface="Times New Roman"/>
                <a:ea typeface="Calibri"/>
                <a:cs typeface="Times New Roman"/>
              </a:rPr>
              <a:t>: </a:t>
            </a:r>
            <a:r>
              <a:rPr lang="ru-RU" sz="1500">
                <a:latin typeface="Times New Roman"/>
                <a:ea typeface="Calibri"/>
                <a:cs typeface="Times New Roman"/>
              </a:rPr>
              <a:t>55,8 чел. </a:t>
            </a:r>
            <a:r>
              <a:rPr lang="ru-RU" sz="1500">
                <a:latin typeface="Times New Roman"/>
                <a:ea typeface="Calibri"/>
                <a:cs typeface="Times New Roman"/>
              </a:rPr>
              <a:t>н</a:t>
            </a:r>
            <a:r>
              <a:rPr lang="ru-RU" sz="1500">
                <a:latin typeface="Times New Roman"/>
                <a:ea typeface="Calibri"/>
                <a:cs typeface="Times New Roman"/>
              </a:rPr>
              <a:t>а кв. км.</a:t>
            </a:r>
            <a:endParaRPr/>
          </a:p>
          <a:p>
            <a:pPr marL="0" indent="0">
              <a:lnSpc>
                <a:spcPct val="120000"/>
              </a:lnSpc>
              <a:spcAft>
                <a:spcPts val="800"/>
              </a:spcAft>
              <a:buNone/>
              <a:defRPr/>
            </a:pPr>
            <a:r>
              <a:rPr lang="ru-RU" sz="1500" b="1" u="sng">
                <a:latin typeface="Times New Roman"/>
                <a:ea typeface="Calibri"/>
                <a:cs typeface="Times New Roman"/>
              </a:rPr>
              <a:t>Городское население</a:t>
            </a:r>
            <a:r>
              <a:rPr lang="ru-RU" sz="1500">
                <a:latin typeface="Times New Roman"/>
                <a:ea typeface="Calibri"/>
                <a:cs typeface="Times New Roman"/>
              </a:rPr>
              <a:t>: 74,6 %</a:t>
            </a:r>
            <a:endParaRPr/>
          </a:p>
          <a:p>
            <a:pPr marL="0" indent="0">
              <a:lnSpc>
                <a:spcPct val="120000"/>
              </a:lnSpc>
              <a:spcAft>
                <a:spcPts val="800"/>
              </a:spcAft>
              <a:buNone/>
              <a:defRPr/>
            </a:pPr>
            <a:r>
              <a:rPr lang="ru-RU" sz="1500" b="1" u="sng">
                <a:latin typeface="Times New Roman"/>
                <a:ea typeface="Calibri"/>
                <a:cs typeface="Times New Roman"/>
              </a:rPr>
              <a:t>Административно-территориальное деление:</a:t>
            </a:r>
            <a:endParaRPr/>
          </a:p>
          <a:p>
            <a:pPr marL="268288" algn="just">
              <a:spcAft>
                <a:spcPts val="800"/>
              </a:spcAft>
              <a:buNone/>
              <a:defRPr/>
            </a:pPr>
            <a:r>
              <a:rPr lang="ru-RU" sz="1500">
                <a:latin typeface="Times New Roman"/>
                <a:ea typeface="Calibri"/>
                <a:cs typeface="Times New Roman"/>
              </a:rPr>
              <a:t>Муниципальные районы – 19</a:t>
            </a:r>
            <a:endParaRPr/>
          </a:p>
          <a:p>
            <a:pPr marL="268288" algn="just">
              <a:spcAft>
                <a:spcPts val="800"/>
              </a:spcAft>
              <a:buNone/>
              <a:defRPr/>
            </a:pPr>
            <a:r>
              <a:rPr lang="ru-RU" sz="1500">
                <a:latin typeface="Times New Roman"/>
                <a:ea typeface="Calibri"/>
                <a:cs typeface="Times New Roman"/>
              </a:rPr>
              <a:t>Городские округа – 7</a:t>
            </a:r>
            <a:endParaRPr/>
          </a:p>
          <a:p>
            <a:pPr marL="0" indent="0">
              <a:lnSpc>
                <a:spcPct val="120000"/>
              </a:lnSpc>
              <a:spcAft>
                <a:spcPts val="800"/>
              </a:spcAft>
              <a:buNone/>
              <a:defRPr/>
            </a:pPr>
            <a:endParaRPr lang="ru-RU" sz="2200">
              <a:solidFill>
                <a:srgbClr val="000000"/>
              </a:solidFill>
              <a:latin typeface="Times New Roman"/>
              <a:ea typeface="Calibri"/>
              <a:cs typeface="Times New Roman"/>
            </a:endParaRPr>
          </a:p>
          <a:p>
            <a:pPr marL="0" indent="0">
              <a:lnSpc>
                <a:spcPct val="120000"/>
              </a:lnSpc>
              <a:spcAft>
                <a:spcPts val="800"/>
              </a:spcAft>
              <a:buNone/>
              <a:defRPr/>
            </a:pPr>
            <a:endParaRPr lang="ru-RU" sz="2200">
              <a:latin typeface="Times New Roman"/>
              <a:ea typeface="Calibri"/>
              <a:cs typeface="Times New Roman"/>
            </a:endParaRPr>
          </a:p>
          <a:p>
            <a:pPr>
              <a:defRPr/>
            </a:pPr>
            <a:endParaRPr lang="ru-RU"/>
          </a:p>
        </p:txBody>
      </p:sp>
      <p:sp>
        <p:nvSpPr>
          <p:cNvPr id="5" name="TextBox 4"/>
          <p:cNvSpPr txBox="1"/>
          <p:nvPr/>
        </p:nvSpPr>
        <p:spPr bwMode="auto">
          <a:xfrm>
            <a:off x="5947915" y="911841"/>
            <a:ext cx="4302035" cy="25801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68288" algn="just">
              <a:spcAft>
                <a:spcPts val="800"/>
              </a:spcAft>
              <a:buNone/>
              <a:defRPr/>
            </a:pPr>
            <a:r>
              <a:rPr lang="ru-RU" sz="1500" b="1" u="sng">
                <a:latin typeface="Times New Roman"/>
                <a:ea typeface="Calibri"/>
                <a:cs typeface="Times New Roman"/>
              </a:rPr>
              <a:t>Крупные города по численности населения:</a:t>
            </a:r>
            <a:endParaRPr/>
          </a:p>
          <a:p>
            <a:pPr marL="268288" algn="just">
              <a:spcAft>
                <a:spcPts val="800"/>
              </a:spcAft>
              <a:buNone/>
              <a:defRPr/>
            </a:pPr>
            <a:r>
              <a:rPr lang="ru-RU" sz="1500">
                <a:latin typeface="Times New Roman"/>
                <a:ea typeface="Calibri"/>
                <a:cs typeface="Times New Roman"/>
              </a:rPr>
              <a:t>Тула	                    - 	461,2 тыс. чел</a:t>
            </a:r>
            <a:endParaRPr/>
          </a:p>
          <a:p>
            <a:pPr marL="268288" algn="just">
              <a:spcAft>
                <a:spcPts val="800"/>
              </a:spcAft>
              <a:buNone/>
              <a:defRPr/>
            </a:pPr>
            <a:r>
              <a:rPr lang="ru-RU" sz="1500">
                <a:latin typeface="Times New Roman"/>
                <a:cs typeface="Times New Roman"/>
              </a:rPr>
              <a:t>Новомосковск         -	132,1 тыс. чел</a:t>
            </a:r>
            <a:r>
              <a:rPr lang="ru-RU" sz="1500">
                <a:latin typeface="Times New Roman"/>
                <a:ea typeface="Calibri"/>
                <a:cs typeface="Times New Roman"/>
              </a:rPr>
              <a:t>.</a:t>
            </a:r>
            <a:endParaRPr lang="ru-RU" sz="1500">
              <a:latin typeface="Times New Roman"/>
              <a:cs typeface="Times New Roman"/>
            </a:endParaRPr>
          </a:p>
          <a:p>
            <a:pPr marL="268288" algn="just">
              <a:spcAft>
                <a:spcPts val="800"/>
              </a:spcAft>
              <a:buNone/>
              <a:defRPr/>
            </a:pPr>
            <a:r>
              <a:rPr lang="ru-RU" sz="1500" b="0" i="0">
                <a:latin typeface="Times New Roman"/>
                <a:cs typeface="Times New Roman"/>
              </a:rPr>
              <a:t>Донской 	 -	  60,7 тыс. чел</a:t>
            </a:r>
            <a:r>
              <a:rPr lang="ru-RU" sz="1500">
                <a:latin typeface="Times New Roman"/>
                <a:ea typeface="Calibri"/>
                <a:cs typeface="Times New Roman"/>
              </a:rPr>
              <a:t>.</a:t>
            </a:r>
            <a:endParaRPr lang="ru-RU" sz="1500" b="0" i="0">
              <a:latin typeface="Times New Roman"/>
              <a:cs typeface="Times New Roman"/>
            </a:endParaRPr>
          </a:p>
          <a:p>
            <a:pPr marL="268288" algn="just">
              <a:spcAft>
                <a:spcPts val="800"/>
              </a:spcAft>
              <a:buNone/>
              <a:defRPr/>
            </a:pPr>
            <a:r>
              <a:rPr lang="ru-RU" sz="1500" b="0" i="0">
                <a:latin typeface="Times New Roman"/>
                <a:cs typeface="Times New Roman"/>
              </a:rPr>
              <a:t>Ефремов                   - 	  53,5 тыс. чел</a:t>
            </a:r>
            <a:r>
              <a:rPr lang="ru-RU" sz="1500">
                <a:latin typeface="Times New Roman"/>
                <a:ea typeface="Calibri"/>
                <a:cs typeface="Times New Roman"/>
              </a:rPr>
              <a:t>.</a:t>
            </a:r>
            <a:endParaRPr lang="ru-RU" sz="1500" b="0" i="0">
              <a:latin typeface="Times New Roman"/>
              <a:cs typeface="Times New Roman"/>
            </a:endParaRPr>
          </a:p>
          <a:p>
            <a:pPr marL="0" indent="0" algn="r">
              <a:spcAft>
                <a:spcPts val="800"/>
              </a:spcAft>
              <a:buNone/>
              <a:defRPr/>
            </a:pPr>
            <a:endParaRPr lang="ru-RU" sz="1400">
              <a:solidFill>
                <a:srgbClr val="000000"/>
              </a:solidFill>
              <a:latin typeface="Times New Roman"/>
              <a:ea typeface="Calibri"/>
              <a:cs typeface="Times New Roman"/>
            </a:endParaRPr>
          </a:p>
          <a:p>
            <a:pPr marL="0" indent="0" algn="r">
              <a:spcAft>
                <a:spcPts val="800"/>
              </a:spcAft>
              <a:buNone/>
              <a:defRPr/>
            </a:pPr>
            <a:r>
              <a:rPr lang="ru-RU" sz="80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ru-RU" sz="80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 </a:t>
            </a:r>
            <a:endParaRPr lang="ru-RU" sz="800">
              <a:latin typeface="Times New Roman"/>
              <a:ea typeface="Calibri"/>
              <a:cs typeface="Times New Roman"/>
            </a:endParaRPr>
          </a:p>
          <a:p>
            <a:pPr>
              <a:defRPr/>
            </a:pPr>
            <a:endParaRPr lang="ru-RU"/>
          </a:p>
        </p:txBody>
      </p:sp>
      <p:sp>
        <p:nvSpPr>
          <p:cNvPr id="6" name="TextBox 5"/>
          <p:cNvSpPr txBox="1"/>
          <p:nvPr/>
        </p:nvSpPr>
        <p:spPr bwMode="auto">
          <a:xfrm>
            <a:off x="381662" y="6385456"/>
            <a:ext cx="1068350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ru-RU" sz="1200" u="sng">
                <a:latin typeface="Times New Roman"/>
                <a:cs typeface="Times New Roman"/>
              </a:rPr>
              <a:t>Источник:</a:t>
            </a:r>
            <a:r>
              <a:rPr lang="ru-RU" sz="1200">
                <a:latin typeface="Times New Roman"/>
                <a:cs typeface="Times New Roman"/>
              </a:rPr>
              <a:t> </a:t>
            </a:r>
            <a:r>
              <a:rPr lang="ru-RU" sz="1200">
                <a:latin typeface="Times New Roman"/>
                <a:ea typeface="Calibri"/>
                <a:cs typeface="Times New Roman"/>
              </a:rPr>
              <a:t>Письмо Министерства Транспорта и Дорожного хозяйства Тульской области от 27.02.2023 № 55-к-21/2166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838200" y="922620"/>
            <a:ext cx="10515600" cy="1325563"/>
          </a:xfrm>
        </p:spPr>
        <p:txBody>
          <a:bodyPr/>
          <a:lstStyle/>
          <a:p>
            <a:pPr>
              <a:defRPr/>
            </a:pPr>
            <a:r>
              <a:rPr lang="ru-RU">
                <a:latin typeface="Times New Roman"/>
                <a:cs typeface="Times New Roman"/>
              </a:rPr>
              <a:t>Приложение 2. Проект среднесрочной инвестиционной программы</a:t>
            </a:r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1084881" y="627682"/>
            <a:ext cx="9794929" cy="5548394"/>
          </a:xfrm>
          <a:prstGeom prst="rect">
            <a:avLst/>
          </a:prstGeom>
        </p:spPr>
      </p:pic>
      <p:sp>
        <p:nvSpPr>
          <p:cNvPr id="6" name="Заголовок 1"/>
          <p:cNvSpPr txBox="1"/>
          <p:nvPr/>
        </p:nvSpPr>
        <p:spPr bwMode="auto">
          <a:xfrm>
            <a:off x="838200" y="0"/>
            <a:ext cx="10515600" cy="56669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0000" lnSpcReduction="20000"/>
          </a:bodyPr>
          <a:lstStyle>
            <a:lvl1pPr algn="l" defTabSz="914400">
              <a:lnSpc>
                <a:spcPct val="90000"/>
              </a:lnSpc>
              <a:spcBef>
                <a:spcPts val="0"/>
              </a:spcBef>
              <a:buNone/>
              <a:defRPr sz="44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ru-RU" sz="3200">
                <a:latin typeface="Times New Roman"/>
                <a:cs typeface="Times New Roman"/>
              </a:rPr>
              <a:t>Проект среднесрочной инвестиционной программы на территории Тульской области на 2023 - 2025 годы, млн.рублей, без НДС</a:t>
            </a:r>
            <a:endParaRPr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 l="7880" t="15951" r="26716" b="11022"/>
          <a:stretch/>
        </p:blipFill>
        <p:spPr bwMode="auto">
          <a:xfrm>
            <a:off x="247973" y="480447"/>
            <a:ext cx="11701220" cy="61915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>
                <a:latin typeface="Times New Roman"/>
                <a:cs typeface="Times New Roman"/>
              </a:rPr>
              <a:t>Приложение 2. Проект среднесрочной инвестиционной программы</a:t>
            </a:r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529245" y="875653"/>
            <a:ext cx="10788156" cy="5122191"/>
          </a:xfrm>
          <a:prstGeom prst="rect">
            <a:avLst/>
          </a:prstGeom>
        </p:spPr>
      </p:pic>
      <p:sp>
        <p:nvSpPr>
          <p:cNvPr id="9" name="Заголовок 1"/>
          <p:cNvSpPr txBox="1"/>
          <p:nvPr/>
        </p:nvSpPr>
        <p:spPr bwMode="auto">
          <a:xfrm>
            <a:off x="838200" y="0"/>
            <a:ext cx="10515600" cy="56669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0000" lnSpcReduction="20000"/>
          </a:bodyPr>
          <a:lstStyle>
            <a:lvl1pPr algn="l" defTabSz="914400">
              <a:lnSpc>
                <a:spcPct val="90000"/>
              </a:lnSpc>
              <a:spcBef>
                <a:spcPts val="0"/>
              </a:spcBef>
              <a:buNone/>
              <a:defRPr sz="44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ru-RU" sz="3200">
                <a:latin typeface="Times New Roman"/>
                <a:cs typeface="Times New Roman"/>
              </a:rPr>
              <a:t>Проект среднесрочной инвестиционной программы на территории Тульской области на 2023 - 2025 годы, млн.рублей, без НДС</a:t>
            </a:r>
            <a:endParaRPr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/>
          <a:srcRect l="7986" t="16698" r="26845" b="7903"/>
          <a:stretch/>
        </p:blipFill>
        <p:spPr bwMode="auto">
          <a:xfrm>
            <a:off x="209227" y="480447"/>
            <a:ext cx="11763214" cy="62690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838200" y="924208"/>
            <a:ext cx="10515600" cy="1325563"/>
          </a:xfrm>
        </p:spPr>
        <p:txBody>
          <a:bodyPr/>
          <a:lstStyle/>
          <a:p>
            <a:pPr>
              <a:defRPr/>
            </a:pPr>
            <a:r>
              <a:rPr lang="ru-RU">
                <a:latin typeface="Times New Roman"/>
                <a:cs typeface="Times New Roman"/>
              </a:rPr>
              <a:t>Приложение 2. Проект среднесрочной инвестиционной программы</a:t>
            </a:r>
            <a:endParaRPr lang="ru-RU"/>
          </a:p>
        </p:txBody>
      </p:sp>
      <p:sp>
        <p:nvSpPr>
          <p:cNvPr id="4" name="Заголовок 1"/>
          <p:cNvSpPr txBox="1"/>
          <p:nvPr/>
        </p:nvSpPr>
        <p:spPr bwMode="auto">
          <a:xfrm>
            <a:off x="838200" y="0"/>
            <a:ext cx="10515600" cy="56669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0000" lnSpcReduction="20000"/>
          </a:bodyPr>
          <a:lstStyle>
            <a:lvl1pPr algn="l" defTabSz="914400">
              <a:lnSpc>
                <a:spcPct val="90000"/>
              </a:lnSpc>
              <a:spcBef>
                <a:spcPts val="0"/>
              </a:spcBef>
              <a:buNone/>
              <a:defRPr sz="44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ru-RU" sz="3200">
                <a:latin typeface="Times New Roman"/>
                <a:cs typeface="Times New Roman"/>
              </a:rPr>
              <a:t>Проект среднесрочной инвестиционной программы на территории Тульской области на 2023 - 2025 годы, млн.рублей, без НДС</a:t>
            </a:r>
            <a:endParaRPr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1697064" y="1348353"/>
            <a:ext cx="7966129" cy="4695986"/>
          </a:xfrm>
          <a:prstGeom prst="rect">
            <a:avLst/>
          </a:prstGeom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/>
          <a:srcRect l="7766" t="16101" r="26887" b="10611"/>
          <a:stretch/>
        </p:blipFill>
        <p:spPr bwMode="auto">
          <a:xfrm>
            <a:off x="116237" y="526943"/>
            <a:ext cx="11879452" cy="61373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838200" y="874765"/>
            <a:ext cx="10515600" cy="1325563"/>
          </a:xfrm>
        </p:spPr>
        <p:txBody>
          <a:bodyPr/>
          <a:lstStyle/>
          <a:p>
            <a:pPr>
              <a:defRPr/>
            </a:pPr>
            <a:r>
              <a:rPr lang="ru-RU">
                <a:latin typeface="Times New Roman"/>
                <a:cs typeface="Times New Roman"/>
              </a:rPr>
              <a:t>Приложение 2. Проект среднесрочной инвестиционной программы</a:t>
            </a:r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1015140" y="1139125"/>
            <a:ext cx="9747680" cy="4773478"/>
          </a:xfrm>
          <a:prstGeom prst="rect">
            <a:avLst/>
          </a:prstGeom>
        </p:spPr>
      </p:pic>
      <p:sp>
        <p:nvSpPr>
          <p:cNvPr id="6" name="Заголовок 1"/>
          <p:cNvSpPr txBox="1"/>
          <p:nvPr/>
        </p:nvSpPr>
        <p:spPr bwMode="auto">
          <a:xfrm>
            <a:off x="838200" y="0"/>
            <a:ext cx="10515600" cy="56669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0000" lnSpcReduction="20000"/>
          </a:bodyPr>
          <a:lstStyle>
            <a:lvl1pPr algn="l" defTabSz="914400">
              <a:lnSpc>
                <a:spcPct val="90000"/>
              </a:lnSpc>
              <a:spcBef>
                <a:spcPts val="0"/>
              </a:spcBef>
              <a:buNone/>
              <a:defRPr sz="44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ru-RU" sz="3200">
                <a:latin typeface="Times New Roman"/>
                <a:cs typeface="Times New Roman"/>
              </a:rPr>
              <a:t>Проект среднесрочной инвестиционной программы на территории Тульской области на 2023 - 2025 годы, млн.рублей, без НДС</a:t>
            </a:r>
            <a:endParaRPr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/>
          <a:srcRect l="7686" t="16608" r="26527" b="10167"/>
          <a:stretch/>
        </p:blipFill>
        <p:spPr bwMode="auto">
          <a:xfrm>
            <a:off x="170482" y="526943"/>
            <a:ext cx="11910447" cy="613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848532" y="971910"/>
            <a:ext cx="10515600" cy="1325563"/>
          </a:xfrm>
        </p:spPr>
        <p:txBody>
          <a:bodyPr/>
          <a:lstStyle/>
          <a:p>
            <a:pPr>
              <a:defRPr/>
            </a:pPr>
            <a:r>
              <a:rPr lang="ru-RU">
                <a:latin typeface="Times New Roman"/>
                <a:cs typeface="Times New Roman"/>
              </a:rPr>
              <a:t>Приложение 2. Проект среднесрочной инвестиционной программы</a:t>
            </a:r>
            <a:endParaRPr lang="ru-RU"/>
          </a:p>
        </p:txBody>
      </p:sp>
      <p:sp>
        <p:nvSpPr>
          <p:cNvPr id="4" name="Заголовок 1"/>
          <p:cNvSpPr txBox="1"/>
          <p:nvPr/>
        </p:nvSpPr>
        <p:spPr bwMode="auto">
          <a:xfrm>
            <a:off x="838200" y="0"/>
            <a:ext cx="10515600" cy="56669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0000" lnSpcReduction="20000"/>
          </a:bodyPr>
          <a:lstStyle>
            <a:lvl1pPr algn="l" defTabSz="914400">
              <a:lnSpc>
                <a:spcPct val="90000"/>
              </a:lnSpc>
              <a:spcBef>
                <a:spcPts val="0"/>
              </a:spcBef>
              <a:buNone/>
              <a:defRPr sz="44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ru-RU" sz="3200">
                <a:latin typeface="Times New Roman"/>
                <a:cs typeface="Times New Roman"/>
              </a:rPr>
              <a:t>Проект среднесрочной инвестиционной программы на территории Тульской области на 2023 - 2025 годы, млн.рублей, без НДС</a:t>
            </a:r>
            <a:endParaRPr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1449093" y="994153"/>
            <a:ext cx="8810786" cy="4151283"/>
          </a:xfrm>
          <a:prstGeom prst="rect">
            <a:avLst/>
          </a:prstGeom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/>
          <a:srcRect l="7775" t="16462" r="26610" b="8354"/>
          <a:stretch/>
        </p:blipFill>
        <p:spPr bwMode="auto">
          <a:xfrm>
            <a:off x="116237" y="588936"/>
            <a:ext cx="11980190" cy="5680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614766" y="1663897"/>
            <a:ext cx="10515600" cy="1325563"/>
          </a:xfrm>
        </p:spPr>
        <p:txBody>
          <a:bodyPr/>
          <a:lstStyle/>
          <a:p>
            <a:pPr>
              <a:defRPr/>
            </a:pPr>
            <a:r>
              <a:rPr lang="ru-RU">
                <a:latin typeface="Times New Roman"/>
                <a:cs typeface="Times New Roman"/>
              </a:rPr>
              <a:t>Приложение 2. Проект среднесрочной инвестиционной программы</a:t>
            </a:r>
            <a:endParaRPr lang="ru-RU"/>
          </a:p>
        </p:txBody>
      </p:sp>
      <p:sp>
        <p:nvSpPr>
          <p:cNvPr id="4" name="Заголовок 1"/>
          <p:cNvSpPr txBox="1"/>
          <p:nvPr/>
        </p:nvSpPr>
        <p:spPr bwMode="auto">
          <a:xfrm>
            <a:off x="838200" y="0"/>
            <a:ext cx="10515600" cy="56669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0000" lnSpcReduction="20000"/>
          </a:bodyPr>
          <a:lstStyle>
            <a:lvl1pPr algn="l" defTabSz="914400">
              <a:lnSpc>
                <a:spcPct val="90000"/>
              </a:lnSpc>
              <a:spcBef>
                <a:spcPts val="0"/>
              </a:spcBef>
              <a:buNone/>
              <a:defRPr sz="44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ru-RU" sz="3200">
                <a:latin typeface="Times New Roman"/>
                <a:cs typeface="Times New Roman"/>
              </a:rPr>
              <a:t>Проект среднесрочной инвестиционной программы на территории Тульской области на 2023 - 2025 годы, млн.рублей, без НДС</a:t>
            </a:r>
            <a:endParaRPr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1061634" y="856960"/>
            <a:ext cx="8888278" cy="3718199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 l="7593" t="16709" r="27390" b="52163"/>
          <a:stretch/>
        </p:blipFill>
        <p:spPr bwMode="auto">
          <a:xfrm>
            <a:off x="302219" y="728420"/>
            <a:ext cx="11259518" cy="40528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977372162" name="Заголовок 1"/>
          <p:cNvSpPr>
            <a:spLocks noGrp="1"/>
          </p:cNvSpPr>
          <p:nvPr>
            <p:ph type="title"/>
          </p:nvPr>
        </p:nvSpPr>
        <p:spPr bwMode="auto">
          <a:xfrm>
            <a:off x="209006" y="342158"/>
            <a:ext cx="11504021" cy="755119"/>
          </a:xfrm>
        </p:spPr>
        <p:txBody>
          <a:bodyPr>
            <a:noAutofit/>
          </a:bodyPr>
          <a:lstStyle/>
          <a:p>
            <a:pPr algn="ctr">
              <a:spcBef>
                <a:spcPts val="1000"/>
              </a:spcBef>
              <a:defRPr/>
            </a:pPr>
            <a:r>
              <a:rPr lang="ru-RU" sz="1800" b="1" u="sng">
                <a:latin typeface="Times New Roman"/>
                <a:ea typeface="+mn-ea"/>
                <a:cs typeface="Times New Roman"/>
              </a:rPr>
              <a:t>Проблемные вопросы региона в сфере железнодорожных перевозок, представленных от субъекта     Российской Федерации:</a:t>
            </a:r>
            <a:endParaRPr sz="1800" b="1" u="sng">
              <a:latin typeface="Times New Roman"/>
              <a:ea typeface="+mn-ea"/>
              <a:cs typeface="Times New Roman"/>
            </a:endParaRPr>
          </a:p>
        </p:txBody>
      </p:sp>
      <p:sp>
        <p:nvSpPr>
          <p:cNvPr id="1995974464" name="Объект 2"/>
          <p:cNvSpPr>
            <a:spLocks noGrp="1"/>
          </p:cNvSpPr>
          <p:nvPr>
            <p:ph idx="1"/>
          </p:nvPr>
        </p:nvSpPr>
        <p:spPr bwMode="auto">
          <a:xfrm>
            <a:off x="545538" y="1049340"/>
            <a:ext cx="10796450" cy="4914219"/>
          </a:xfrm>
        </p:spPr>
        <p:txBody>
          <a:bodyPr>
            <a:noAutofit/>
          </a:bodyPr>
          <a:lstStyle/>
          <a:p>
            <a:pPr marL="0" indent="0">
              <a:buNone/>
              <a:defRPr/>
            </a:pPr>
            <a:endParaRPr lang="ru-RU" sz="1400">
              <a:latin typeface="Times New Roman"/>
              <a:cs typeface="Times New Roman"/>
            </a:endParaRPr>
          </a:p>
          <a:p>
            <a:pPr marL="342900" indent="-342900">
              <a:buAutoNum type="arabicPeriod"/>
              <a:defRPr/>
            </a:pPr>
            <a:r>
              <a:rPr lang="ru-RU" sz="1600">
                <a:latin typeface="Times New Roman"/>
                <a:cs typeface="Times New Roman"/>
              </a:rPr>
              <a:t>Медленная </a:t>
            </a:r>
            <a:r>
              <a:rPr lang="ru-RU" sz="1600">
                <a:latin typeface="Times New Roman"/>
                <a:cs typeface="Times New Roman"/>
              </a:rPr>
              <a:t>подача сырья на предприятие ж/д транспортом с путей общего пользования в АО «Пластик» </a:t>
            </a:r>
            <a:r>
              <a:rPr lang="ru-RU" sz="1600">
                <a:latin typeface="Times New Roman"/>
                <a:cs typeface="Times New Roman"/>
              </a:rPr>
              <a:t>;</a:t>
            </a:r>
            <a:endParaRPr lang="ru-RU" sz="1600">
              <a:latin typeface="Times New Roman"/>
              <a:cs typeface="Times New Roman"/>
            </a:endParaRPr>
          </a:p>
          <a:p>
            <a:pPr marL="342900" indent="-342900">
              <a:buAutoNum type="arabicPeriod"/>
              <a:defRPr/>
            </a:pPr>
            <a:r>
              <a:rPr lang="ru-RU" sz="1600">
                <a:latin typeface="Times New Roman"/>
                <a:cs typeface="Times New Roman"/>
              </a:rPr>
              <a:t>Пропускная способность РЖД по доставке и вывозу грузов АО «Косогорский металлургический завод», а также по маневровым операциям по станции Ясная Поляна за последнее время заметно снизилась, что приводит к увеличению штрафов за простои и даже к остановке доменных печей </a:t>
            </a:r>
            <a:r>
              <a:rPr lang="ru-RU" sz="1600">
                <a:latin typeface="Times New Roman"/>
                <a:cs typeface="Times New Roman"/>
              </a:rPr>
              <a:t>указанного предприятия;</a:t>
            </a:r>
            <a:endParaRPr/>
          </a:p>
          <a:p>
            <a:pPr marL="342900" indent="-342900">
              <a:buAutoNum type="arabicPeriod"/>
              <a:defRPr/>
            </a:pPr>
            <a:r>
              <a:rPr lang="ru-RU" sz="1600">
                <a:latin typeface="Times New Roman"/>
                <a:cs typeface="Times New Roman"/>
              </a:rPr>
              <a:t>Перевозка чугуна в адрес портов на Дальний Восток (планы на перевозку отклоняются РЖД, начиная с марта 2024): неравномерное движение грузов по сети ОАО «РЖД». Транспортная служба АО «</a:t>
            </a:r>
            <a:r>
              <a:rPr lang="ru-RU" sz="1600">
                <a:latin typeface="Times New Roman"/>
                <a:cs typeface="Times New Roman"/>
              </a:rPr>
              <a:t>Тулачермет</a:t>
            </a:r>
            <a:r>
              <a:rPr lang="ru-RU" sz="1600">
                <a:latin typeface="Times New Roman"/>
                <a:cs typeface="Times New Roman"/>
              </a:rPr>
              <a:t>» на протяжении нескольких дней может ожидать вывоза со станций отправлений или находиться без движения на транзитных станциях. Маршруты с сырьем подаются на станцию назначения, но при этом ожидающие вывоза на этой станции поезда на отправление не всегда забираются, локомотивы из- под привезенных составов по разным причинам уходят резервом.</a:t>
            </a:r>
            <a:endParaRPr lang="ru-RU" sz="1600">
              <a:latin typeface="Times New Roman"/>
              <a:cs typeface="Times New Roman"/>
            </a:endParaRPr>
          </a:p>
        </p:txBody>
      </p:sp>
      <p:sp>
        <p:nvSpPr>
          <p:cNvPr id="831909406" name="TextBox 3"/>
          <p:cNvSpPr txBox="1"/>
          <p:nvPr/>
        </p:nvSpPr>
        <p:spPr bwMode="auto">
          <a:xfrm>
            <a:off x="312523" y="6486658"/>
            <a:ext cx="8821062" cy="3356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ru-RU" sz="1600" u="sng">
                <a:latin typeface="Times New Roman"/>
                <a:cs typeface="Times New Roman"/>
              </a:rPr>
              <a:t>Источник:</a:t>
            </a:r>
            <a:r>
              <a:rPr lang="ru-RU" sz="1600">
                <a:latin typeface="Times New Roman"/>
                <a:cs typeface="Times New Roman"/>
              </a:rPr>
              <a:t> по данным субъекта</a:t>
            </a:r>
            <a:endParaRPr sz="1600">
              <a:latin typeface="Times New Roman"/>
              <a:cs typeface="Times New Roman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977372162" name="Заголовок 1"/>
          <p:cNvSpPr>
            <a:spLocks noGrp="1"/>
          </p:cNvSpPr>
          <p:nvPr>
            <p:ph type="title"/>
          </p:nvPr>
        </p:nvSpPr>
        <p:spPr bwMode="auto">
          <a:xfrm>
            <a:off x="209006" y="342158"/>
            <a:ext cx="11504021" cy="755119"/>
          </a:xfrm>
        </p:spPr>
        <p:txBody>
          <a:bodyPr>
            <a:noAutofit/>
          </a:bodyPr>
          <a:lstStyle/>
          <a:p>
            <a:pPr algn="ctr">
              <a:spcBef>
                <a:spcPts val="1000"/>
              </a:spcBef>
              <a:defRPr/>
            </a:pPr>
            <a:r>
              <a:rPr lang="ru-RU" sz="1800" b="1">
                <a:latin typeface="Times New Roman"/>
                <a:cs typeface="Times New Roman"/>
              </a:rPr>
              <a:t> </a:t>
            </a:r>
            <a:r>
              <a:rPr lang="ru-RU" sz="1800" b="1" u="sng">
                <a:latin typeface="Times New Roman"/>
                <a:cs typeface="Times New Roman"/>
              </a:rPr>
              <a:t>Предполагаемые пути решения проблемных вопросов, представленные субъектом  Российской Федерации:</a:t>
            </a:r>
            <a:endParaRPr sz="1800" b="1" u="sng">
              <a:latin typeface="Times New Roman"/>
              <a:ea typeface="+mn-ea"/>
              <a:cs typeface="Times New Roman"/>
            </a:endParaRPr>
          </a:p>
        </p:txBody>
      </p:sp>
      <p:sp>
        <p:nvSpPr>
          <p:cNvPr id="1995974464" name="Объект 2"/>
          <p:cNvSpPr>
            <a:spLocks noGrp="1"/>
          </p:cNvSpPr>
          <p:nvPr>
            <p:ph idx="1"/>
          </p:nvPr>
        </p:nvSpPr>
        <p:spPr bwMode="auto">
          <a:xfrm>
            <a:off x="545537" y="1049340"/>
            <a:ext cx="11560738" cy="4914219"/>
          </a:xfrm>
        </p:spPr>
        <p:txBody>
          <a:bodyPr>
            <a:noAutofit/>
          </a:bodyPr>
          <a:lstStyle/>
          <a:p>
            <a:pPr marL="0" indent="0">
              <a:buNone/>
              <a:defRPr/>
            </a:pPr>
            <a:endParaRPr lang="ru-RU" sz="1600">
              <a:latin typeface="Times New Roman"/>
              <a:cs typeface="Times New Roman"/>
            </a:endParaRPr>
          </a:p>
          <a:p>
            <a:pPr>
              <a:defRPr/>
            </a:pPr>
            <a:r>
              <a:rPr lang="ru-RU" sz="1600">
                <a:latin typeface="Times New Roman"/>
                <a:cs typeface="Times New Roman"/>
              </a:rPr>
              <a:t>Пересмотр концепции регулирования движения по железным дорогам Российской </a:t>
            </a:r>
            <a:r>
              <a:rPr lang="ru-RU" sz="1600">
                <a:latin typeface="Times New Roman"/>
                <a:cs typeface="Times New Roman"/>
              </a:rPr>
              <a:t>Федерации.</a:t>
            </a:r>
            <a:endParaRPr/>
          </a:p>
          <a:p>
            <a:pPr>
              <a:defRPr/>
            </a:pPr>
            <a:endParaRPr lang="ru-RU" sz="1600">
              <a:latin typeface="Times New Roman"/>
              <a:cs typeface="Times New Roman"/>
            </a:endParaRPr>
          </a:p>
          <a:p>
            <a:pPr>
              <a:defRPr/>
            </a:pPr>
            <a:r>
              <a:rPr lang="ru-RU" sz="1600">
                <a:latin typeface="Times New Roman"/>
                <a:cs typeface="Times New Roman"/>
              </a:rPr>
              <a:t>- Установление </a:t>
            </a:r>
            <a:r>
              <a:rPr lang="ru-RU" sz="1600">
                <a:latin typeface="Times New Roman"/>
                <a:cs typeface="Times New Roman"/>
              </a:rPr>
              <a:t>для АО «</a:t>
            </a:r>
            <a:r>
              <a:rPr lang="ru-RU" sz="1600">
                <a:latin typeface="Times New Roman"/>
                <a:cs typeface="Times New Roman"/>
              </a:rPr>
              <a:t>Тулачермет</a:t>
            </a:r>
            <a:r>
              <a:rPr lang="ru-RU" sz="1600">
                <a:latin typeface="Times New Roman"/>
                <a:cs typeface="Times New Roman"/>
              </a:rPr>
              <a:t> квоты на перевозку чугуна в адрес портов Дальнего </a:t>
            </a:r>
            <a:r>
              <a:rPr lang="ru-RU" sz="1600">
                <a:latin typeface="Times New Roman"/>
                <a:cs typeface="Times New Roman"/>
              </a:rPr>
              <a:t>Востока;</a:t>
            </a:r>
            <a:endParaRPr/>
          </a:p>
          <a:p>
            <a:pPr marL="0" indent="0">
              <a:buNone/>
              <a:defRPr/>
            </a:pPr>
            <a:r>
              <a:rPr lang="ru-RU" sz="1600">
                <a:latin typeface="Times New Roman"/>
                <a:cs typeface="Times New Roman"/>
              </a:rPr>
              <a:t> </a:t>
            </a:r>
            <a:r>
              <a:rPr lang="ru-RU" sz="1600">
                <a:latin typeface="Times New Roman"/>
                <a:cs typeface="Times New Roman"/>
              </a:rPr>
              <a:t>    - Ритмичная </a:t>
            </a:r>
            <a:r>
              <a:rPr lang="ru-RU" sz="1600">
                <a:latin typeface="Times New Roman"/>
                <a:cs typeface="Times New Roman"/>
              </a:rPr>
              <a:t>поставка сырья со станций отправления в плановые сроки.               </a:t>
            </a:r>
            <a:endParaRPr/>
          </a:p>
          <a:p>
            <a:pPr marL="0" indent="0">
              <a:buNone/>
              <a:defRPr/>
            </a:pPr>
            <a:r>
              <a:rPr lang="ru-RU" sz="1600">
                <a:latin typeface="Times New Roman"/>
                <a:cs typeface="Times New Roman"/>
              </a:rPr>
              <a:t> </a:t>
            </a:r>
            <a:r>
              <a:rPr lang="ru-RU" sz="1600">
                <a:latin typeface="Times New Roman"/>
                <a:cs typeface="Times New Roman"/>
              </a:rPr>
              <a:t>    - Вывоз </a:t>
            </a:r>
            <a:r>
              <a:rPr lang="ru-RU" sz="1600">
                <a:latin typeface="Times New Roman"/>
                <a:cs typeface="Times New Roman"/>
              </a:rPr>
              <a:t>готовой продукции и порожних вагонов после выгрузки сырья привозящими составами. </a:t>
            </a:r>
            <a:endParaRPr lang="ru-RU" sz="1600">
              <a:latin typeface="Times New Roman"/>
              <a:cs typeface="Times New Roman"/>
            </a:endParaRPr>
          </a:p>
          <a:p>
            <a:pPr marL="0" indent="0">
              <a:buNone/>
              <a:defRPr/>
            </a:pPr>
            <a:r>
              <a:rPr lang="ru-RU" sz="1600">
                <a:latin typeface="Times New Roman"/>
                <a:cs typeface="Times New Roman"/>
              </a:rPr>
              <a:t>     - Комплектование </a:t>
            </a:r>
            <a:r>
              <a:rPr lang="ru-RU" sz="1600">
                <a:latin typeface="Times New Roman"/>
                <a:cs typeface="Times New Roman"/>
              </a:rPr>
              <a:t>штата локомотивных бригад и решение вопросов по техническому состоянию тягового подвижного состава.</a:t>
            </a:r>
            <a:endParaRPr/>
          </a:p>
        </p:txBody>
      </p:sp>
      <p:sp>
        <p:nvSpPr>
          <p:cNvPr id="831909406" name="TextBox 3"/>
          <p:cNvSpPr txBox="1"/>
          <p:nvPr/>
        </p:nvSpPr>
        <p:spPr bwMode="auto">
          <a:xfrm>
            <a:off x="312523" y="6486658"/>
            <a:ext cx="8821062" cy="3356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ru-RU" sz="1600" u="sng">
                <a:latin typeface="Times New Roman"/>
                <a:cs typeface="Times New Roman"/>
              </a:rPr>
              <a:t>Источник:</a:t>
            </a:r>
            <a:r>
              <a:rPr lang="ru-RU" sz="1600">
                <a:latin typeface="Times New Roman"/>
                <a:cs typeface="Times New Roman"/>
              </a:rPr>
              <a:t> по данным субъекта</a:t>
            </a:r>
            <a:endParaRPr sz="1600">
              <a:latin typeface="Times New Roman"/>
              <a:cs typeface="Times New Roman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838200" y="105636"/>
            <a:ext cx="10515600" cy="984255"/>
          </a:xfrm>
        </p:spPr>
        <p:txBody>
          <a:bodyPr>
            <a:normAutofit/>
          </a:bodyPr>
          <a:lstStyle/>
          <a:p>
            <a:pPr algn="ctr">
              <a:defRPr/>
            </a:pPr>
            <a:r>
              <a:rPr lang="ru-RU" sz="2800">
                <a:latin typeface="Times New Roman"/>
                <a:cs typeface="Times New Roman"/>
              </a:rPr>
              <a:t>Крупнейшие предприятия региона </a:t>
            </a:r>
            <a:br>
              <a:rPr lang="ru-RU" sz="2800">
                <a:latin typeface="Times New Roman"/>
                <a:cs typeface="Times New Roman"/>
              </a:rPr>
            </a:br>
            <a:r>
              <a:rPr lang="ru-RU" sz="2800">
                <a:latin typeface="Times New Roman"/>
                <a:cs typeface="Times New Roman"/>
              </a:rPr>
              <a:t>взаимодействующие с железнодорожным транспортом</a:t>
            </a:r>
            <a:endParaRPr/>
          </a:p>
        </p:txBody>
      </p:sp>
      <p:sp>
        <p:nvSpPr>
          <p:cNvPr id="8" name="TextBox 7"/>
          <p:cNvSpPr txBox="1"/>
          <p:nvPr/>
        </p:nvSpPr>
        <p:spPr bwMode="auto">
          <a:xfrm>
            <a:off x="349857" y="6431797"/>
            <a:ext cx="896831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ru-RU" sz="1200" u="sng">
                <a:latin typeface="Times New Roman"/>
                <a:cs typeface="Times New Roman"/>
              </a:rPr>
              <a:t>Источник: </a:t>
            </a:r>
            <a:r>
              <a:rPr lang="en-US" sz="1200">
                <a:latin typeface="Times New Roman"/>
                <a:cs typeface="Times New Roman"/>
              </a:rPr>
              <a:t> </a:t>
            </a:r>
            <a:r>
              <a:rPr lang="ru-RU" sz="1200">
                <a:latin typeface="Times New Roman"/>
                <a:cs typeface="Times New Roman"/>
              </a:rPr>
              <a:t>по данным ОАО «РЖД»</a:t>
            </a:r>
            <a:endParaRPr/>
          </a:p>
        </p:txBody>
      </p:sp>
      <p:graphicFrame>
        <p:nvGraphicFramePr>
          <p:cNvPr id="9" name="Таблица 9"/>
          <p:cNvGraphicFramePr>
            <a:graphicFrameLocks xmlns:a="http://schemas.openxmlformats.org/drawingml/2006/main" noGrp="1"/>
          </p:cNvGraphicFramePr>
          <p:nvPr/>
        </p:nvGraphicFramePr>
        <p:xfrm>
          <a:off x="349857" y="1022885"/>
          <a:ext cx="11527818" cy="4691351"/>
        </p:xfrm>
        <a:graphic>
          <a:graphicData uri="http://schemas.openxmlformats.org/drawingml/2006/table">
            <a:tbl>
              <a:tblPr firstRow="1" firstCol="0" lastRow="0" lastCol="0" bandRow="1" bandCol="0">
                <a:tableStyleId>{5C22544A-7EE6-4342-B048-85BDC9FD1C3A}</a:tableStyleId>
              </a:tblPr>
              <a:tblGrid>
                <a:gridCol w="5360315"/>
                <a:gridCol w="6167503"/>
              </a:tblGrid>
              <a:tr h="377867">
                <a:tc>
                  <a:txBody>
                    <a:bodyPr/>
                    <a:p>
                      <a:pPr marL="0" marR="0" lvl="0" indent="0" algn="just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400" b="1" u="none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Наименование предприятия</a:t>
                      </a:r>
                      <a:endParaRPr/>
                    </a:p>
                  </a:txBody>
                  <a:tcPr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noFill/>
                  </a:tcPr>
                </a:tc>
                <a:tc>
                  <a:txBody>
                    <a:bodyPr/>
                    <a:p>
                      <a:pPr marL="0" marR="0" lvl="0" indent="0" algn="just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400" b="1" u="none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Вид экономической деятельности</a:t>
                      </a:r>
                      <a:endParaRPr/>
                    </a:p>
                  </a:txBody>
                  <a:tcPr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noFill/>
                  </a:tcPr>
                </a:tc>
              </a:tr>
              <a:tr h="342619">
                <a:tc>
                  <a:txBody>
                    <a:bodyPr/>
                    <a:p>
                      <a:pPr marL="0" marR="0" lvl="0" indent="0" algn="just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400" b="0" i="0" u="none" strike="noStrike" cap="none" spc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Times New Roman"/>
                          <a:ea typeface="+mn-ea"/>
                          <a:cs typeface="Times New Roman"/>
                        </a:rPr>
                        <a:t>АО «</a:t>
                      </a:r>
                      <a:r>
                        <a:rPr lang="ru-RU" sz="1400" b="0" i="0" u="none" strike="noStrike" cap="none" spc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Times New Roman"/>
                          <a:ea typeface="+mn-ea"/>
                          <a:cs typeface="Times New Roman"/>
                        </a:rPr>
                        <a:t>Тулачермет</a:t>
                      </a:r>
                      <a:r>
                        <a:rPr lang="ru-RU" sz="1400" b="0" i="0" u="none" strike="noStrike" cap="none" spc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Times New Roman"/>
                          <a:ea typeface="+mn-ea"/>
                          <a:cs typeface="Times New Roman"/>
                        </a:rPr>
                        <a:t>»</a:t>
                      </a:r>
                      <a:endParaRPr lang="ru-RU" sz="1400" b="0" i="0" u="none" strike="noStrike" cap="none" spc="0">
                        <a:ln>
                          <a:noFill/>
                        </a:ln>
                        <a:solidFill>
                          <a:schemeClr val="tx1"/>
                        </a:solidFill>
                        <a:latin typeface="Times New Roman"/>
                        <a:ea typeface="+mn-ea"/>
                        <a:cs typeface="Times New Roman"/>
                      </a:endParaRPr>
                    </a:p>
                  </a:txBody>
                  <a:tcPr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noFill/>
                  </a:tcPr>
                </a:tc>
                <a:tc>
                  <a:txBody>
                    <a:bodyPr/>
                    <a:p>
                      <a:pPr marL="0" marR="0" lvl="0" indent="0" algn="just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400" b="0" i="0">
                          <a:solidFill>
                            <a:schemeClr val="dk1"/>
                          </a:solidFill>
                          <a:latin typeface="Times New Roman"/>
                          <a:ea typeface="+mn-ea"/>
                          <a:cs typeface="Times New Roman"/>
                        </a:rPr>
                        <a:t>Производство чугуна, стали и ферросплавов</a:t>
                      </a:r>
                      <a:endParaRPr lang="ru-RU" sz="1400">
                        <a:solidFill>
                          <a:schemeClr val="tx1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noFill/>
                  </a:tcPr>
                </a:tc>
              </a:tr>
              <a:tr h="333280">
                <a:tc>
                  <a:txBody>
                    <a:bodyPr/>
                    <a:p>
                      <a:pPr marL="0" marR="0" lvl="0" indent="0" algn="just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400" b="0" i="0" u="none" strike="noStrike" cap="none" spc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Times New Roman"/>
                          <a:ea typeface="+mn-ea"/>
                          <a:cs typeface="Times New Roman"/>
                        </a:rPr>
                        <a:t>ООО «КНАУФ ГИПС НОВОМОСКОВСК»</a:t>
                      </a:r>
                      <a:endParaRPr/>
                    </a:p>
                  </a:txBody>
                  <a:tcPr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noFill/>
                  </a:tcPr>
                </a:tc>
                <a:tc>
                  <a:txBody>
                    <a:bodyPr/>
                    <a:p>
                      <a:pPr marL="0" marR="0" lvl="0" indent="0" algn="just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400" b="0" i="0">
                          <a:solidFill>
                            <a:schemeClr val="dk1"/>
                          </a:solidFill>
                          <a:latin typeface="Times New Roman"/>
                          <a:ea typeface="+mn-ea"/>
                          <a:cs typeface="Times New Roman"/>
                        </a:rPr>
                        <a:t>Производство гипсовых изделий для использования в строительстве </a:t>
                      </a:r>
                      <a:endParaRPr lang="ru-RU" sz="1400">
                        <a:solidFill>
                          <a:schemeClr val="tx1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noFill/>
                  </a:tcPr>
                </a:tc>
              </a:tr>
              <a:tr h="366608">
                <a:tc>
                  <a:txBody>
                    <a:bodyPr/>
                    <a:p>
                      <a:pPr marL="0" marR="0" lvl="0" indent="0" algn="just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400" b="0" i="0" u="none" strike="noStrike" cap="none" spc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Times New Roman"/>
                          <a:ea typeface="+mn-ea"/>
                          <a:cs typeface="Times New Roman"/>
                        </a:rPr>
                        <a:t>ООО «КОМБИНАТ НЕРУДОИСКОПАЕМЫХ»</a:t>
                      </a:r>
                      <a:endParaRPr/>
                    </a:p>
                  </a:txBody>
                  <a:tcPr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noFill/>
                  </a:tcPr>
                </a:tc>
                <a:tc>
                  <a:txBody>
                    <a:bodyPr/>
                    <a:p>
                      <a:pPr algn="just">
                        <a:defRPr/>
                      </a:pPr>
                      <a:r>
                        <a:rPr lang="ru-RU" sz="140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Ведет</a:t>
                      </a:r>
                      <a:r>
                        <a:rPr lang="ru-RU" sz="140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 добычу известняка и доломита и производит  из них щебень</a:t>
                      </a:r>
                      <a:endParaRPr lang="ru-RU" sz="1400">
                        <a:solidFill>
                          <a:schemeClr val="tx1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noFill/>
                  </a:tcPr>
                </a:tc>
              </a:tr>
              <a:tr h="366608">
                <a:tc>
                  <a:txBody>
                    <a:bodyPr/>
                    <a:p>
                      <a:pPr marL="0" marR="0" lvl="0" indent="0" algn="just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400" b="0" i="0" u="none" strike="noStrike" cap="none" spc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Times New Roman"/>
                          <a:ea typeface="+mn-ea"/>
                          <a:cs typeface="Times New Roman"/>
                        </a:rPr>
                        <a:t>ООО «НОВОМОСКОВСКИЙ ХЛОР»</a:t>
                      </a:r>
                      <a:endParaRPr/>
                    </a:p>
                  </a:txBody>
                  <a:tcPr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noFill/>
                  </a:tcPr>
                </a:tc>
                <a:tc>
                  <a:txBody>
                    <a:bodyPr/>
                    <a:p>
                      <a:pPr algn="just">
                        <a:defRPr/>
                      </a:pPr>
                      <a:r>
                        <a:rPr lang="ru-RU" sz="1400" b="0" i="0">
                          <a:solidFill>
                            <a:schemeClr val="dk1"/>
                          </a:solidFill>
                          <a:latin typeface="Times New Roman"/>
                          <a:ea typeface="+mn-ea"/>
                          <a:cs typeface="Times New Roman"/>
                        </a:rPr>
                        <a:t>Производство прочих основных неорганических химических веществ</a:t>
                      </a:r>
                      <a:endParaRPr lang="ru-RU" sz="1400">
                        <a:solidFill>
                          <a:schemeClr val="tx1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noFill/>
                  </a:tcPr>
                </a:tc>
              </a:tr>
              <a:tr h="366608">
                <a:tc>
                  <a:txBody>
                    <a:bodyPr/>
                    <a:p>
                      <a:pPr marL="0" marR="0" lvl="0" indent="0" algn="just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400" b="0" i="0" u="none" strike="noStrike" cap="none" spc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Times New Roman"/>
                          <a:ea typeface="+mn-ea"/>
                          <a:cs typeface="Times New Roman"/>
                        </a:rPr>
                        <a:t>ООО «ОРГСИНТЕЗ»</a:t>
                      </a:r>
                      <a:endParaRPr/>
                    </a:p>
                  </a:txBody>
                  <a:tcPr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noFill/>
                  </a:tcPr>
                </a:tc>
                <a:tc>
                  <a:txBody>
                    <a:bodyPr/>
                    <a:p>
                      <a:pPr algn="just">
                        <a:defRPr/>
                      </a:pPr>
                      <a:r>
                        <a:rPr lang="ru-RU" sz="1400" b="0" i="0">
                          <a:solidFill>
                            <a:schemeClr val="dk1"/>
                          </a:solidFill>
                          <a:latin typeface="Times New Roman"/>
                          <a:ea typeface="+mn-ea"/>
                          <a:cs typeface="Times New Roman"/>
                        </a:rPr>
                        <a:t>Сбор и обработка сточных вод</a:t>
                      </a:r>
                      <a:endParaRPr lang="ru-RU" sz="1400">
                        <a:solidFill>
                          <a:schemeClr val="tx1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noFill/>
                  </a:tcPr>
                </a:tc>
              </a:tr>
              <a:tr h="330527">
                <a:tc>
                  <a:txBody>
                    <a:bodyPr/>
                    <a:p>
                      <a:pPr marL="0" marR="0" lvl="0" indent="0" algn="just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400" b="0" i="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ООО </a:t>
                      </a:r>
                      <a:r>
                        <a:rPr lang="ru-RU" sz="1400" b="0" i="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«</a:t>
                      </a:r>
                      <a:r>
                        <a:rPr lang="ru-RU" sz="1400" b="0" i="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Промсорт</a:t>
                      </a:r>
                      <a:r>
                        <a:rPr lang="ru-RU" sz="1400" b="0" i="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 Тула»</a:t>
                      </a:r>
                      <a:endParaRPr lang="ru-RU" sz="1400" b="0" i="0">
                        <a:solidFill>
                          <a:schemeClr val="tx1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noFill/>
                  </a:tcPr>
                </a:tc>
                <a:tc>
                  <a:txBody>
                    <a:bodyPr/>
                    <a:p>
                      <a:pPr algn="just">
                        <a:defRPr/>
                      </a:pPr>
                      <a:r>
                        <a:rPr lang="ru-RU" sz="1400" b="0" i="0">
                          <a:solidFill>
                            <a:schemeClr val="dk1"/>
                          </a:solidFill>
                          <a:latin typeface="Times New Roman"/>
                          <a:ea typeface="+mn-ea"/>
                          <a:cs typeface="Times New Roman"/>
                        </a:rPr>
                        <a:t>Производство стали в слитках</a:t>
                      </a:r>
                      <a:endParaRPr lang="ru-RU" sz="1400">
                        <a:solidFill>
                          <a:schemeClr val="tx1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noFill/>
                  </a:tcPr>
                </a:tc>
              </a:tr>
              <a:tr h="366608">
                <a:tc>
                  <a:txBody>
                    <a:bodyPr/>
                    <a:p>
                      <a:pPr marL="0" marR="0" lvl="0" indent="0" algn="just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400" b="0" i="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ООО Транспортная</a:t>
                      </a:r>
                      <a:r>
                        <a:rPr lang="ru-RU" sz="1400" b="0" i="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 дирекция НПО «АЗОТ»</a:t>
                      </a:r>
                      <a:endParaRPr lang="ru-RU" sz="1400" b="0" i="0">
                        <a:solidFill>
                          <a:schemeClr val="tx1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noFill/>
                  </a:tcPr>
                </a:tc>
                <a:tc>
                  <a:txBody>
                    <a:bodyPr/>
                    <a:p>
                      <a:pPr algn="just">
                        <a:defRPr/>
                      </a:pPr>
                      <a:r>
                        <a:rPr lang="ru-RU" sz="1400" b="0" i="0">
                          <a:solidFill>
                            <a:schemeClr val="dk1"/>
                          </a:solidFill>
                          <a:latin typeface="Times New Roman"/>
                          <a:ea typeface="+mn-ea"/>
                          <a:cs typeface="Times New Roman"/>
                        </a:rPr>
                        <a:t>Деятельность вспомогательная прочая, связанная с перевозками</a:t>
                      </a:r>
                      <a:endParaRPr lang="ru-RU" sz="1400">
                        <a:solidFill>
                          <a:schemeClr val="tx1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noFill/>
                  </a:tcPr>
                </a:tc>
              </a:tr>
              <a:tr h="305667">
                <a:tc>
                  <a:txBody>
                    <a:bodyPr/>
                    <a:p>
                      <a:pPr marL="0" marR="0" lvl="0" indent="0" algn="just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400" b="0" i="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Филиал</a:t>
                      </a:r>
                      <a:r>
                        <a:rPr lang="ru-RU" sz="1400" b="0" i="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 ОАО «ОГК-6 «Рязанская ГРЭС»</a:t>
                      </a:r>
                      <a:endParaRPr lang="ru-RU" sz="1400" b="0" i="0">
                        <a:solidFill>
                          <a:schemeClr val="tx1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noFill/>
                  </a:tcPr>
                </a:tc>
                <a:tc>
                  <a:txBody>
                    <a:bodyPr/>
                    <a:p>
                      <a:pPr algn="just">
                        <a:defRPr/>
                      </a:pPr>
                      <a:r>
                        <a:rPr lang="ru-RU" sz="140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Производство электроэнергии и тепловыми электростанциями</a:t>
                      </a:r>
                      <a:endParaRPr lang="ru-RU" sz="1400">
                        <a:solidFill>
                          <a:schemeClr val="tx1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noFill/>
                  </a:tcPr>
                </a:tc>
              </a:tr>
              <a:tr h="305667">
                <a:tc>
                  <a:txBody>
                    <a:bodyPr/>
                    <a:p>
                      <a:pPr marL="0" marR="0" lvl="0" indent="0" algn="just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400" b="0" i="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ОАО «</a:t>
                      </a:r>
                      <a:r>
                        <a:rPr lang="ru-RU" sz="1400" b="0" i="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Черепецкая</a:t>
                      </a:r>
                      <a:r>
                        <a:rPr lang="ru-RU" sz="1400" b="0" i="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 ГРЭС»</a:t>
                      </a:r>
                      <a:endParaRPr lang="ru-RU" sz="1400" b="0" i="0">
                        <a:solidFill>
                          <a:schemeClr val="tx1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noFill/>
                  </a:tcPr>
                </a:tc>
                <a:tc>
                  <a:txBody>
                    <a:bodyPr/>
                    <a:p>
                      <a:pPr algn="just">
                        <a:defRPr/>
                      </a:pPr>
                      <a:r>
                        <a:rPr lang="ru-RU" sz="140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Производство электроэнергии и тепловыми электростанциями</a:t>
                      </a:r>
                      <a:endParaRPr lang="ru-RU" sz="1400">
                        <a:solidFill>
                          <a:schemeClr val="tx1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noFill/>
                  </a:tcPr>
                </a:tc>
              </a:tr>
              <a:tr h="305667">
                <a:tc>
                  <a:txBody>
                    <a:bodyPr/>
                    <a:p>
                      <a:pPr marL="0" marR="0" lvl="0" indent="0" algn="just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400" b="0" i="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ООО</a:t>
                      </a:r>
                      <a:r>
                        <a:rPr lang="ru-RU" sz="1400" b="0" i="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 «</a:t>
                      </a:r>
                      <a:r>
                        <a:rPr lang="ru-RU" sz="1400" b="0" i="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Проктер</a:t>
                      </a:r>
                      <a:r>
                        <a:rPr lang="ru-RU" sz="1400" b="0" i="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lang="ru-RU" sz="1400" b="0" i="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энд</a:t>
                      </a:r>
                      <a:r>
                        <a:rPr lang="ru-RU" sz="1400" b="0" i="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lang="ru-RU" sz="1400" b="0" i="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Гембл-Новомосковск</a:t>
                      </a:r>
                      <a:r>
                        <a:rPr lang="ru-RU" sz="1400" b="0" i="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»</a:t>
                      </a:r>
                      <a:endParaRPr lang="ru-RU" sz="1400" b="0" i="0">
                        <a:solidFill>
                          <a:schemeClr val="tx1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noFill/>
                  </a:tcPr>
                </a:tc>
                <a:tc>
                  <a:txBody>
                    <a:bodyPr/>
                    <a:p>
                      <a:pPr algn="just">
                        <a:defRPr/>
                      </a:pPr>
                      <a:r>
                        <a:rPr lang="ru-RU" sz="140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Производство мыла</a:t>
                      </a:r>
                      <a:r>
                        <a:rPr lang="ru-RU" sz="140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 и моющих средств, чистящих и полирующих средств</a:t>
                      </a:r>
                      <a:endParaRPr lang="ru-RU" sz="1400">
                        <a:solidFill>
                          <a:schemeClr val="tx1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noFill/>
                  </a:tcPr>
                </a:tc>
              </a:tr>
              <a:tr h="312291">
                <a:tc>
                  <a:txBody>
                    <a:bodyPr/>
                    <a:p>
                      <a:pPr marL="0" marR="0" lvl="0" indent="0" algn="just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400" b="0" i="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ООО «Арктика»</a:t>
                      </a:r>
                      <a:endParaRPr/>
                    </a:p>
                  </a:txBody>
                  <a:tcPr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noFill/>
                  </a:tcPr>
                </a:tc>
                <a:tc>
                  <a:txBody>
                    <a:bodyPr/>
                    <a:p>
                      <a:pPr algn="just">
                        <a:defRPr/>
                      </a:pPr>
                      <a:r>
                        <a:rPr lang="ru-RU" sz="1400" b="0" i="0">
                          <a:solidFill>
                            <a:schemeClr val="dk1"/>
                          </a:solidFill>
                          <a:latin typeface="Times New Roman"/>
                          <a:ea typeface="+mn-ea"/>
                          <a:cs typeface="Times New Roman"/>
                        </a:rPr>
                        <a:t>Производство офисной техники и оборудования</a:t>
                      </a:r>
                      <a:endParaRPr lang="ru-RU" sz="1400">
                        <a:solidFill>
                          <a:schemeClr val="tx1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noFill/>
                  </a:tcPr>
                </a:tc>
              </a:tr>
              <a:tr h="305667">
                <a:tc>
                  <a:txBody>
                    <a:bodyPr/>
                    <a:p>
                      <a:pPr marL="0" marR="0" lvl="0" indent="0" algn="just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400" b="0" i="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ООО «Восточные</a:t>
                      </a:r>
                      <a:r>
                        <a:rPr lang="ru-RU" sz="1400" b="0" i="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lang="ru-RU" sz="1400" b="0" i="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Берники</a:t>
                      </a:r>
                      <a:r>
                        <a:rPr lang="ru-RU" sz="1400" b="0" i="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»</a:t>
                      </a:r>
                      <a:endParaRPr lang="ru-RU" sz="1400" b="0" i="0">
                        <a:solidFill>
                          <a:schemeClr val="tx1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noFill/>
                  </a:tcPr>
                </a:tc>
                <a:tc>
                  <a:txBody>
                    <a:bodyPr/>
                    <a:p>
                      <a:pPr algn="just">
                        <a:defRPr/>
                      </a:pPr>
                      <a:r>
                        <a:rPr lang="ru-RU" sz="1400" b="0" i="0">
                          <a:solidFill>
                            <a:schemeClr val="dk1"/>
                          </a:solidFill>
                          <a:latin typeface="Times New Roman"/>
                          <a:ea typeface="+mn-ea"/>
                          <a:cs typeface="Times New Roman"/>
                        </a:rPr>
                        <a:t>Добыча и первичная обработка известняка и гипсового камня</a:t>
                      </a:r>
                      <a:endParaRPr lang="ru-RU" sz="1400">
                        <a:solidFill>
                          <a:schemeClr val="tx1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noFill/>
                  </a:tcPr>
                </a:tc>
              </a:tr>
              <a:tr h="305667">
                <a:tc>
                  <a:txBody>
                    <a:bodyPr/>
                    <a:p>
                      <a:pPr marL="0" marR="0" lvl="0" indent="0" algn="just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400" b="0" i="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АО «НАК «Азот»</a:t>
                      </a:r>
                      <a:endParaRPr lang="ru-RU" sz="1400" b="0" i="0">
                        <a:solidFill>
                          <a:schemeClr val="tx1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noFill/>
                  </a:tcPr>
                </a:tc>
                <a:tc>
                  <a:txBody>
                    <a:bodyPr/>
                    <a:p>
                      <a:pPr algn="just">
                        <a:defRPr/>
                      </a:pPr>
                      <a:r>
                        <a:rPr lang="ru-RU" sz="140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Производство удобрений и азотных соединений</a:t>
                      </a:r>
                      <a:endParaRPr lang="ru-RU" sz="1400">
                        <a:solidFill>
                          <a:schemeClr val="tx1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838200" y="105636"/>
            <a:ext cx="10515600" cy="984255"/>
          </a:xfrm>
        </p:spPr>
        <p:txBody>
          <a:bodyPr>
            <a:normAutofit/>
          </a:bodyPr>
          <a:lstStyle/>
          <a:p>
            <a:pPr algn="ctr">
              <a:defRPr/>
            </a:pPr>
            <a:r>
              <a:rPr lang="ru-RU" sz="2800">
                <a:latin typeface="Times New Roman"/>
                <a:cs typeface="Times New Roman"/>
              </a:rPr>
              <a:t>Крупнейшие предприятия региона </a:t>
            </a:r>
            <a:br>
              <a:rPr lang="ru-RU" sz="2800">
                <a:latin typeface="Times New Roman"/>
                <a:cs typeface="Times New Roman"/>
              </a:rPr>
            </a:br>
            <a:r>
              <a:rPr lang="ru-RU" sz="2800">
                <a:latin typeface="Times New Roman"/>
                <a:cs typeface="Times New Roman"/>
              </a:rPr>
              <a:t>взаимодействующие с железнодорожным транспортом</a:t>
            </a:r>
            <a:endParaRPr/>
          </a:p>
        </p:txBody>
      </p:sp>
      <p:sp>
        <p:nvSpPr>
          <p:cNvPr id="8" name="TextBox 7"/>
          <p:cNvSpPr txBox="1"/>
          <p:nvPr/>
        </p:nvSpPr>
        <p:spPr bwMode="auto">
          <a:xfrm>
            <a:off x="318052" y="6501539"/>
            <a:ext cx="900011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ru-RU" sz="1200" u="sng">
                <a:latin typeface="Times New Roman"/>
                <a:cs typeface="Times New Roman"/>
              </a:rPr>
              <a:t>Источник: </a:t>
            </a:r>
            <a:r>
              <a:rPr lang="ru-RU" sz="1200">
                <a:latin typeface="Times New Roman"/>
                <a:cs typeface="Times New Roman"/>
              </a:rPr>
              <a:t>по данным ОАО «РЖД»</a:t>
            </a:r>
            <a:endParaRPr/>
          </a:p>
        </p:txBody>
      </p:sp>
      <p:graphicFrame>
        <p:nvGraphicFramePr>
          <p:cNvPr id="9" name="Таблица 9"/>
          <p:cNvGraphicFramePr>
            <a:graphicFrameLocks xmlns:a="http://schemas.openxmlformats.org/drawingml/2006/main" noGrp="1"/>
          </p:cNvGraphicFramePr>
          <p:nvPr/>
        </p:nvGraphicFramePr>
        <p:xfrm>
          <a:off x="318052" y="1022886"/>
          <a:ext cx="11550098" cy="4663751"/>
        </p:xfrm>
        <a:graphic>
          <a:graphicData uri="http://schemas.openxmlformats.org/drawingml/2006/table">
            <a:tbl>
              <a:tblPr firstRow="1" firstCol="0" lastRow="0" lastCol="0" bandRow="1" bandCol="0">
                <a:tableStyleId>{5C22544A-7EE6-4342-B048-85BDC9FD1C3A}</a:tableStyleId>
              </a:tblPr>
              <a:tblGrid>
                <a:gridCol w="5370675"/>
                <a:gridCol w="6179423"/>
              </a:tblGrid>
              <a:tr h="519095">
                <a:tc>
                  <a:txBody>
                    <a:bodyPr/>
                    <a:p>
                      <a:pPr marL="0" marR="0" lvl="0" indent="0" algn="just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800" b="1" u="none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Наименование предприятия</a:t>
                      </a:r>
                      <a:endParaRPr/>
                    </a:p>
                  </a:txBody>
                  <a:tcPr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noFill/>
                  </a:tcPr>
                </a:tc>
                <a:tc>
                  <a:txBody>
                    <a:bodyPr/>
                    <a:p>
                      <a:pPr marL="0" marR="0" lvl="0" indent="0" algn="just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800" b="1" u="none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Вид экономической деятельности</a:t>
                      </a:r>
                      <a:endParaRPr/>
                    </a:p>
                  </a:txBody>
                  <a:tcPr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noFill/>
                  </a:tcPr>
                </a:tc>
              </a:tr>
              <a:tr h="389413">
                <a:tc>
                  <a:txBody>
                    <a:bodyPr/>
                    <a:p>
                      <a:pPr marL="0" marR="0" lvl="0" indent="0" algn="just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400" b="0" i="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АО «</a:t>
                      </a:r>
                      <a:r>
                        <a:rPr lang="ru-RU" sz="1400" b="0" i="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Щекиноазот</a:t>
                      </a:r>
                      <a:r>
                        <a:rPr lang="ru-RU" sz="1400" b="0" i="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»</a:t>
                      </a:r>
                      <a:endParaRPr lang="ru-RU" sz="1400" b="0" i="0">
                        <a:solidFill>
                          <a:schemeClr val="tx1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noFill/>
                  </a:tcPr>
                </a:tc>
                <a:tc>
                  <a:txBody>
                    <a:bodyPr/>
                    <a:p>
                      <a:pPr algn="just">
                        <a:defRPr/>
                      </a:pPr>
                      <a:r>
                        <a:rPr lang="ru-RU" sz="140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Производство прочих</a:t>
                      </a:r>
                      <a:r>
                        <a:rPr lang="ru-RU" sz="140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 основных неорганических химических веществ</a:t>
                      </a:r>
                      <a:endParaRPr lang="ru-RU" sz="1400">
                        <a:solidFill>
                          <a:schemeClr val="tx1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noFill/>
                  </a:tcPr>
                </a:tc>
              </a:tr>
              <a:tr h="389413">
                <a:tc>
                  <a:txBody>
                    <a:bodyPr/>
                    <a:p>
                      <a:pPr marL="0" marR="0" lvl="0" indent="0" algn="just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400" b="0" i="0" u="none" strike="noStrike" cap="none" spc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Times New Roman"/>
                          <a:ea typeface="+mn-ea"/>
                          <a:cs typeface="Times New Roman"/>
                        </a:rPr>
                        <a:t>ООО «Восточный Экспресс»</a:t>
                      </a:r>
                      <a:endParaRPr/>
                    </a:p>
                  </a:txBody>
                  <a:tcPr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noFill/>
                  </a:tcPr>
                </a:tc>
                <a:tc>
                  <a:txBody>
                    <a:bodyPr/>
                    <a:p>
                      <a:pPr marL="0" marR="0" lvl="0" indent="0" algn="just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400" b="0" i="0">
                          <a:solidFill>
                            <a:schemeClr val="dk1"/>
                          </a:solidFill>
                          <a:latin typeface="Times New Roman"/>
                          <a:ea typeface="+mn-ea"/>
                          <a:cs typeface="Times New Roman"/>
                        </a:rPr>
                        <a:t>Деятельность вспомогательная прочая, связанная с перевозками</a:t>
                      </a:r>
                      <a:endParaRPr lang="ru-RU" sz="1400">
                        <a:solidFill>
                          <a:schemeClr val="tx1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noFill/>
                  </a:tcPr>
                </a:tc>
              </a:tr>
              <a:tr h="376463">
                <a:tc>
                  <a:txBody>
                    <a:bodyPr/>
                    <a:p>
                      <a:pPr marL="0" marR="0" lvl="0" indent="0" algn="just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400" b="0" i="0" u="none" strike="noStrike" cap="none" spc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Times New Roman"/>
                          <a:ea typeface="+mn-ea"/>
                          <a:cs typeface="Times New Roman"/>
                        </a:rPr>
                        <a:t>ООО «</a:t>
                      </a:r>
                      <a:r>
                        <a:rPr lang="ru-RU" sz="1400" b="0" i="0" u="none" strike="noStrike" cap="none" spc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Times New Roman"/>
                          <a:ea typeface="+mn-ea"/>
                          <a:cs typeface="Times New Roman"/>
                        </a:rPr>
                        <a:t>Каргилл</a:t>
                      </a:r>
                      <a:r>
                        <a:rPr lang="ru-RU" sz="1400" b="0" i="0" u="none" strike="noStrike" cap="none" spc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Times New Roman"/>
                          <a:ea typeface="+mn-ea"/>
                          <a:cs typeface="Times New Roman"/>
                        </a:rPr>
                        <a:t>»</a:t>
                      </a:r>
                      <a:endParaRPr/>
                    </a:p>
                  </a:txBody>
                  <a:tcPr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noFill/>
                  </a:tcPr>
                </a:tc>
                <a:tc>
                  <a:txBody>
                    <a:bodyPr/>
                    <a:p>
                      <a:pPr algn="just">
                        <a:defRPr/>
                      </a:pPr>
                      <a:r>
                        <a:rPr lang="ru-RU" sz="140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Производство крахмала</a:t>
                      </a:r>
                      <a:endParaRPr/>
                    </a:p>
                  </a:txBody>
                  <a:tcPr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noFill/>
                  </a:tcPr>
                </a:tc>
              </a:tr>
              <a:tr h="354126">
                <a:tc>
                  <a:txBody>
                    <a:bodyPr/>
                    <a:p>
                      <a:pPr marL="0" marR="0" lvl="0" indent="0" algn="just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400" b="0" i="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ООО «Металлопрокатный завод»</a:t>
                      </a:r>
                      <a:endParaRPr/>
                    </a:p>
                  </a:txBody>
                  <a:tcPr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noFill/>
                  </a:tcPr>
                </a:tc>
                <a:tc>
                  <a:txBody>
                    <a:bodyPr/>
                    <a:p>
                      <a:pPr algn="just">
                        <a:defRPr/>
                      </a:pPr>
                      <a:r>
                        <a:rPr lang="ru-RU" sz="1400" b="0" i="0">
                          <a:solidFill>
                            <a:schemeClr val="dk1"/>
                          </a:solidFill>
                          <a:latin typeface="Times New Roman"/>
                          <a:ea typeface="+mn-ea"/>
                          <a:cs typeface="Times New Roman"/>
                        </a:rPr>
                        <a:t>Производство сортового горячекатаного проката и катанки</a:t>
                      </a:r>
                      <a:endParaRPr lang="ru-RU" sz="1400">
                        <a:solidFill>
                          <a:schemeClr val="tx1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noFill/>
                  </a:tcPr>
                </a:tc>
              </a:tr>
              <a:tr h="376463">
                <a:tc>
                  <a:txBody>
                    <a:bodyPr/>
                    <a:p>
                      <a:pPr marL="0" marR="0" lvl="0" indent="0" algn="just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400" b="0" i="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ООО </a:t>
                      </a:r>
                      <a:r>
                        <a:rPr lang="ru-RU" sz="1400" b="0" i="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«</a:t>
                      </a:r>
                      <a:r>
                        <a:rPr lang="ru-RU" sz="1400" b="0" i="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Эко-Тайм</a:t>
                      </a:r>
                      <a:r>
                        <a:rPr lang="ru-RU" sz="1400" b="0" i="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»</a:t>
                      </a:r>
                      <a:endParaRPr lang="ru-RU" sz="1400" b="0" i="0">
                        <a:solidFill>
                          <a:schemeClr val="tx1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noFill/>
                  </a:tcPr>
                </a:tc>
                <a:tc>
                  <a:txBody>
                    <a:bodyPr/>
                    <a:p>
                      <a:pPr algn="just">
                        <a:defRPr/>
                      </a:pPr>
                      <a:r>
                        <a:rPr lang="ru-RU" sz="1400" b="0" i="0">
                          <a:solidFill>
                            <a:schemeClr val="dk1"/>
                          </a:solidFill>
                          <a:latin typeface="Times New Roman"/>
                          <a:ea typeface="+mn-ea"/>
                          <a:cs typeface="Times New Roman"/>
                        </a:rPr>
                        <a:t>Обработка отходов и лома черных металлов</a:t>
                      </a:r>
                      <a:endParaRPr lang="ru-RU" sz="1400">
                        <a:solidFill>
                          <a:schemeClr val="tx1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noFill/>
                  </a:tcPr>
                </a:tc>
              </a:tr>
              <a:tr h="376463">
                <a:tc>
                  <a:txBody>
                    <a:bodyPr/>
                    <a:p>
                      <a:pPr marL="0" marR="0" lvl="0" indent="0" algn="just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400" b="0" i="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ООО «Пивоваренная компания «Балтика»</a:t>
                      </a:r>
                      <a:endParaRPr/>
                    </a:p>
                  </a:txBody>
                  <a:tcPr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noFill/>
                  </a:tcPr>
                </a:tc>
                <a:tc>
                  <a:txBody>
                    <a:bodyPr/>
                    <a:p>
                      <a:pPr algn="just">
                        <a:defRPr/>
                      </a:pPr>
                      <a:r>
                        <a:rPr lang="ru-RU" sz="1400" b="0" i="0">
                          <a:solidFill>
                            <a:schemeClr val="dk1"/>
                          </a:solidFill>
                          <a:latin typeface="Times New Roman"/>
                          <a:ea typeface="+mn-ea"/>
                          <a:cs typeface="Times New Roman"/>
                        </a:rPr>
                        <a:t>Оптовая продажа пива</a:t>
                      </a:r>
                      <a:endParaRPr lang="ru-RU" sz="1400">
                        <a:solidFill>
                          <a:schemeClr val="tx1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noFill/>
                  </a:tcPr>
                </a:tc>
              </a:tr>
              <a:tr h="376463">
                <a:tc>
                  <a:txBody>
                    <a:bodyPr/>
                    <a:p>
                      <a:pPr marL="0" marR="0" lvl="0" indent="0" algn="just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400" b="0" i="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ООО «Пластик-Транс»</a:t>
                      </a:r>
                      <a:endParaRPr/>
                    </a:p>
                  </a:txBody>
                  <a:tcPr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noFill/>
                  </a:tcPr>
                </a:tc>
                <a:tc>
                  <a:txBody>
                    <a:bodyPr/>
                    <a:p>
                      <a:pPr algn="just">
                        <a:defRPr/>
                      </a:pPr>
                      <a:r>
                        <a:rPr lang="ru-RU" sz="1400" b="0" i="0">
                          <a:solidFill>
                            <a:schemeClr val="dk1"/>
                          </a:solidFill>
                          <a:latin typeface="Times New Roman"/>
                          <a:ea typeface="+mn-ea"/>
                          <a:cs typeface="Times New Roman"/>
                        </a:rPr>
                        <a:t>Сбор неопасных отходов</a:t>
                      </a:r>
                      <a:endParaRPr lang="ru-RU" sz="1400">
                        <a:solidFill>
                          <a:schemeClr val="tx1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noFill/>
                  </a:tcPr>
                </a:tc>
              </a:tr>
              <a:tr h="376463">
                <a:tc>
                  <a:txBody>
                    <a:bodyPr/>
                    <a:p>
                      <a:pPr marL="0" marR="0" lvl="0" indent="0" algn="just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400" b="0" i="0" u="none" strike="noStrike" cap="none" spc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Times New Roman"/>
                          <a:ea typeface="+mn-ea"/>
                          <a:cs typeface="Times New Roman"/>
                        </a:rPr>
                        <a:t>ООО «</a:t>
                      </a:r>
                      <a:r>
                        <a:rPr lang="ru-RU" sz="1400" b="0" i="0" u="none" strike="noStrike" cap="none" spc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Times New Roman"/>
                          <a:ea typeface="+mn-ea"/>
                          <a:cs typeface="Times New Roman"/>
                        </a:rPr>
                        <a:t>СинМар</a:t>
                      </a:r>
                      <a:r>
                        <a:rPr lang="ru-RU" sz="1400" b="0" i="0" u="none" strike="noStrike" cap="none" spc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Times New Roman"/>
                          <a:ea typeface="+mn-ea"/>
                          <a:cs typeface="Times New Roman"/>
                        </a:rPr>
                        <a:t>»</a:t>
                      </a:r>
                      <a:endParaRPr/>
                    </a:p>
                  </a:txBody>
                  <a:tcPr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noFill/>
                  </a:tcPr>
                </a:tc>
                <a:tc>
                  <a:txBody>
                    <a:bodyPr/>
                    <a:p>
                      <a:pPr marL="0" marR="0" lvl="0" indent="0" algn="just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400" b="0" i="0">
                          <a:solidFill>
                            <a:schemeClr val="dk1"/>
                          </a:solidFill>
                          <a:latin typeface="Times New Roman"/>
                          <a:ea typeface="+mn-ea"/>
                          <a:cs typeface="Times New Roman"/>
                        </a:rPr>
                        <a:t>Деятельность вспомогательная прочая, связанная с перевозками</a:t>
                      </a:r>
                      <a:endParaRPr lang="ru-RU" sz="1400">
                        <a:solidFill>
                          <a:schemeClr val="tx1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noFill/>
                  </a:tcPr>
                </a:tc>
              </a:tr>
              <a:tr h="376463">
                <a:tc>
                  <a:txBody>
                    <a:bodyPr/>
                    <a:p>
                      <a:pPr marL="0" marR="0" lvl="0" indent="0" algn="just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400" b="0" i="0" u="none" strike="noStrike" cap="none" spc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Times New Roman"/>
                          <a:ea typeface="+mn-ea"/>
                          <a:cs typeface="Times New Roman"/>
                        </a:rPr>
                        <a:t>ООО «ТУЛАЧЕРМЕТ-СТАЛЬ»</a:t>
                      </a:r>
                      <a:endParaRPr/>
                    </a:p>
                  </a:txBody>
                  <a:tcPr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noFill/>
                  </a:tcPr>
                </a:tc>
                <a:tc>
                  <a:txBody>
                    <a:bodyPr/>
                    <a:p>
                      <a:pPr marL="0" marR="0" lvl="0" indent="0" algn="just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400" b="0" i="0">
                          <a:solidFill>
                            <a:schemeClr val="dk1"/>
                          </a:solidFill>
                          <a:latin typeface="Times New Roman"/>
                          <a:ea typeface="+mn-ea"/>
                          <a:cs typeface="Times New Roman"/>
                        </a:rPr>
                        <a:t>Производство стали в слитках</a:t>
                      </a:r>
                      <a:endParaRPr lang="ru-RU" sz="1400" u="none">
                        <a:solidFill>
                          <a:schemeClr val="tx1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noFill/>
                  </a:tcPr>
                </a:tc>
              </a:tr>
              <a:tr h="376463">
                <a:tc>
                  <a:txBody>
                    <a:bodyPr/>
                    <a:p>
                      <a:pPr marL="0" marR="0" lvl="0" indent="0" algn="just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400" b="0" i="0" u="none" strike="noStrike" cap="none" spc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Times New Roman"/>
                          <a:ea typeface="+mn-ea"/>
                          <a:cs typeface="Times New Roman"/>
                        </a:rPr>
                        <a:t>ООО «</a:t>
                      </a:r>
                      <a:r>
                        <a:rPr lang="ru-RU" sz="1400" b="0" i="0" u="none" strike="noStrike" cap="none" spc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Times New Roman"/>
                          <a:ea typeface="+mn-ea"/>
                          <a:cs typeface="Times New Roman"/>
                        </a:rPr>
                        <a:t>ХайдельбергЦемент</a:t>
                      </a:r>
                      <a:r>
                        <a:rPr lang="ru-RU" sz="1400" b="0" i="0" u="none" strike="noStrike" cap="none" spc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Times New Roman"/>
                          <a:ea typeface="+mn-ea"/>
                          <a:cs typeface="Times New Roman"/>
                        </a:rPr>
                        <a:t> Рус»</a:t>
                      </a:r>
                      <a:endParaRPr/>
                    </a:p>
                  </a:txBody>
                  <a:tcPr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noFill/>
                  </a:tcPr>
                </a:tc>
                <a:tc>
                  <a:txBody>
                    <a:bodyPr/>
                    <a:p>
                      <a:pPr algn="just">
                        <a:defRPr/>
                      </a:pPr>
                      <a:r>
                        <a:rPr lang="ru-RU" sz="140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Производство</a:t>
                      </a:r>
                      <a:r>
                        <a:rPr lang="ru-RU" sz="140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 цемента, извести и гипса</a:t>
                      </a:r>
                      <a:endParaRPr lang="ru-RU" sz="1400">
                        <a:solidFill>
                          <a:schemeClr val="tx1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noFill/>
                  </a:tcPr>
                </a:tc>
              </a:tr>
              <a:tr h="376463">
                <a:tc>
                  <a:txBody>
                    <a:bodyPr/>
                    <a:p>
                      <a:pPr marL="0" marR="0" lvl="0" indent="0" algn="just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400" b="0" i="0" u="none" strike="noStrike" cap="none" spc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Times New Roman"/>
                          <a:ea typeface="+mn-ea"/>
                          <a:cs typeface="Times New Roman"/>
                        </a:rPr>
                        <a:t>АО </a:t>
                      </a:r>
                      <a:r>
                        <a:rPr lang="ru-RU" sz="1400" b="0" i="0" u="none" strike="noStrike" cap="none" spc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Times New Roman"/>
                          <a:ea typeface="+mn-ea"/>
                          <a:cs typeface="Times New Roman"/>
                        </a:rPr>
                        <a:t>«</a:t>
                      </a:r>
                      <a:r>
                        <a:rPr lang="ru-RU" sz="1400" b="0" i="0" u="none" strike="noStrike" cap="none" spc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Times New Roman"/>
                          <a:ea typeface="+mn-ea"/>
                          <a:cs typeface="Times New Roman"/>
                        </a:rPr>
                        <a:t>Косогорский</a:t>
                      </a:r>
                      <a:r>
                        <a:rPr lang="ru-RU" sz="1400" b="0" i="0" u="none" strike="noStrike" cap="none" spc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Times New Roman"/>
                          <a:ea typeface="+mn-ea"/>
                          <a:cs typeface="Times New Roman"/>
                        </a:rPr>
                        <a:t> металлургический завод»</a:t>
                      </a:r>
                      <a:endParaRPr/>
                    </a:p>
                  </a:txBody>
                  <a:tcPr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noFill/>
                  </a:tcPr>
                </a:tc>
                <a:tc>
                  <a:txBody>
                    <a:bodyPr/>
                    <a:p>
                      <a:pPr algn="just">
                        <a:defRPr/>
                      </a:pPr>
                      <a:r>
                        <a:rPr lang="ru-RU" sz="1400" b="0" i="0">
                          <a:solidFill>
                            <a:schemeClr val="dk1"/>
                          </a:solidFill>
                          <a:latin typeface="Times New Roman"/>
                          <a:ea typeface="+mn-ea"/>
                          <a:cs typeface="Times New Roman"/>
                        </a:rPr>
                        <a:t>Производство чугуна, стали и ферросплавов</a:t>
                      </a:r>
                      <a:endParaRPr lang="ru-RU" sz="1400">
                        <a:solidFill>
                          <a:schemeClr val="tx1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209007" y="147411"/>
            <a:ext cx="11504022" cy="949869"/>
          </a:xfrm>
        </p:spPr>
        <p:txBody>
          <a:bodyPr>
            <a:noAutofit/>
          </a:bodyPr>
          <a:lstStyle/>
          <a:p>
            <a:pPr algn="ctr">
              <a:defRPr/>
            </a:pPr>
            <a:r>
              <a:rPr lang="ru-RU" sz="2800">
                <a:latin typeface="Times New Roman"/>
                <a:cs typeface="Times New Roman"/>
              </a:rPr>
              <a:t>Индустриальные парки, особые экономические зоны, индустриальные техно-парки, территории опережающего развития</a:t>
            </a:r>
            <a:endParaRPr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 bwMode="auto">
          <a:xfrm>
            <a:off x="342900" y="1049341"/>
            <a:ext cx="11525250" cy="4914220"/>
          </a:xfrm>
        </p:spPr>
        <p:txBody>
          <a:bodyPr>
            <a:noAutofit/>
          </a:bodyPr>
          <a:lstStyle/>
          <a:p>
            <a:pPr marL="0" indent="0" algn="ctr">
              <a:buNone/>
              <a:defRPr/>
            </a:pPr>
            <a:r>
              <a:rPr lang="ru-RU" sz="1600" b="1">
                <a:latin typeface="Times New Roman"/>
                <a:cs typeface="Times New Roman"/>
              </a:rPr>
              <a:t>Индустриальные парки</a:t>
            </a:r>
            <a:endParaRPr/>
          </a:p>
          <a:p>
            <a:pPr marL="0" indent="0">
              <a:lnSpc>
                <a:spcPct val="100000"/>
              </a:lnSpc>
              <a:buNone/>
              <a:defRPr/>
            </a:pPr>
            <a:r>
              <a:rPr lang="ru-RU" sz="1600" b="1">
                <a:latin typeface="Times New Roman"/>
                <a:cs typeface="Times New Roman"/>
              </a:rPr>
              <a:t>- Индустриальный парк «Узловая»</a:t>
            </a:r>
            <a:endParaRPr/>
          </a:p>
          <a:p>
            <a:pPr marL="0" indent="0">
              <a:lnSpc>
                <a:spcPct val="100000"/>
              </a:lnSpc>
              <a:buNone/>
              <a:defRPr/>
            </a:pPr>
            <a:r>
              <a:rPr lang="ru-RU" sz="1600">
                <a:latin typeface="Times New Roman"/>
                <a:cs typeface="Times New Roman"/>
              </a:rPr>
              <a:t>Место нахождения: Тульская обл., </a:t>
            </a:r>
            <a:r>
              <a:rPr lang="ru-RU" sz="1600">
                <a:latin typeface="Times New Roman"/>
                <a:cs typeface="Times New Roman"/>
              </a:rPr>
              <a:t>Узловский</a:t>
            </a:r>
            <a:r>
              <a:rPr lang="ru-RU" sz="1600">
                <a:latin typeface="Times New Roman"/>
                <a:cs typeface="Times New Roman"/>
              </a:rPr>
              <a:t> район</a:t>
            </a:r>
            <a:endParaRPr/>
          </a:p>
          <a:p>
            <a:pPr marL="0" indent="0">
              <a:lnSpc>
                <a:spcPct val="100000"/>
              </a:lnSpc>
              <a:buNone/>
              <a:defRPr/>
            </a:pPr>
            <a:r>
              <a:rPr lang="ru-RU" sz="1600">
                <a:latin typeface="Times New Roman"/>
                <a:cs typeface="Times New Roman"/>
              </a:rPr>
              <a:t>Специализация: Металлообработка, производство автотранспортных средств, прицепов и полуприцепов</a:t>
            </a:r>
            <a:endParaRPr/>
          </a:p>
          <a:p>
            <a:pPr marL="0" indent="0">
              <a:lnSpc>
                <a:spcPct val="100000"/>
              </a:lnSpc>
              <a:buNone/>
              <a:defRPr/>
            </a:pPr>
            <a:r>
              <a:rPr lang="ru-RU" sz="1600">
                <a:latin typeface="Times New Roman"/>
                <a:cs typeface="Times New Roman"/>
              </a:rPr>
              <a:t>Площадь: 2076,18 Га</a:t>
            </a:r>
            <a:endParaRPr/>
          </a:p>
          <a:p>
            <a:pPr marL="0" indent="0" algn="ctr">
              <a:buNone/>
              <a:defRPr/>
            </a:pPr>
            <a:r>
              <a:rPr lang="ru-RU" sz="1600" b="1">
                <a:latin typeface="Times New Roman"/>
                <a:cs typeface="Times New Roman"/>
              </a:rPr>
              <a:t>Особые экономические зоны</a:t>
            </a:r>
            <a:endParaRPr/>
          </a:p>
          <a:p>
            <a:pPr marL="0" indent="0" algn="ctr">
              <a:buNone/>
              <a:defRPr/>
            </a:pPr>
            <a:endParaRPr lang="ru-RU" sz="1600" b="1">
              <a:latin typeface="Times New Roman"/>
              <a:cs typeface="Times New Roman"/>
            </a:endParaRPr>
          </a:p>
          <a:p>
            <a:pPr marL="0" indent="0">
              <a:lnSpc>
                <a:spcPct val="100000"/>
              </a:lnSpc>
              <a:buNone/>
              <a:defRPr/>
            </a:pPr>
            <a:r>
              <a:rPr lang="ru-RU" sz="1600">
                <a:latin typeface="Times New Roman"/>
                <a:cs typeface="Times New Roman"/>
              </a:rPr>
              <a:t>- </a:t>
            </a:r>
            <a:r>
              <a:rPr lang="ru-RU" sz="1600" b="1">
                <a:latin typeface="Times New Roman"/>
                <a:cs typeface="Times New Roman"/>
              </a:rPr>
              <a:t>ОЭЗ «Узловая»</a:t>
            </a:r>
            <a:endParaRPr/>
          </a:p>
          <a:p>
            <a:pPr marL="0" indent="0">
              <a:lnSpc>
                <a:spcPct val="100000"/>
              </a:lnSpc>
              <a:buNone/>
              <a:defRPr/>
            </a:pPr>
            <a:r>
              <a:rPr lang="ru-RU" sz="1600">
                <a:latin typeface="Times New Roman"/>
                <a:cs typeface="Times New Roman"/>
              </a:rPr>
              <a:t>Местонахождения: Тульская обл., </a:t>
            </a:r>
            <a:r>
              <a:rPr lang="ru-RU" sz="1600">
                <a:latin typeface="Times New Roman"/>
                <a:cs typeface="Times New Roman"/>
              </a:rPr>
              <a:t>Узловский</a:t>
            </a:r>
            <a:r>
              <a:rPr lang="ru-RU" sz="1600">
                <a:latin typeface="Times New Roman"/>
                <a:cs typeface="Times New Roman"/>
              </a:rPr>
              <a:t> район</a:t>
            </a:r>
            <a:endParaRPr/>
          </a:p>
          <a:p>
            <a:pPr marL="0" indent="0">
              <a:lnSpc>
                <a:spcPct val="100000"/>
              </a:lnSpc>
              <a:buNone/>
              <a:defRPr/>
            </a:pPr>
            <a:r>
              <a:rPr lang="ru-RU" sz="1600">
                <a:latin typeface="Times New Roman"/>
                <a:cs typeface="Times New Roman"/>
              </a:rPr>
              <a:t>Специализация: Машиностроение, металлообработка, пищевая промышленность, производство строительных материалов, логистика</a:t>
            </a:r>
            <a:endParaRPr/>
          </a:p>
          <a:p>
            <a:pPr marL="0" indent="0">
              <a:lnSpc>
                <a:spcPct val="100000"/>
              </a:lnSpc>
              <a:buNone/>
              <a:defRPr/>
            </a:pPr>
            <a:r>
              <a:rPr lang="ru-RU" sz="1600">
                <a:latin typeface="Times New Roman"/>
                <a:cs typeface="Times New Roman"/>
              </a:rPr>
              <a:t>Площадь: 471 Га</a:t>
            </a:r>
            <a:endParaRPr/>
          </a:p>
          <a:p>
            <a:pPr marL="0" indent="0" algn="ctr">
              <a:buNone/>
              <a:defRPr/>
            </a:pPr>
            <a:endParaRPr lang="ru-RU" sz="1400">
              <a:latin typeface="Times New Roman"/>
              <a:cs typeface="Times New Roman"/>
            </a:endParaRPr>
          </a:p>
        </p:txBody>
      </p:sp>
      <p:sp>
        <p:nvSpPr>
          <p:cNvPr id="4" name="TextBox 3"/>
          <p:cNvSpPr txBox="1"/>
          <p:nvPr/>
        </p:nvSpPr>
        <p:spPr bwMode="auto">
          <a:xfrm>
            <a:off x="438149" y="6429758"/>
            <a:ext cx="1107775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ru-RU" sz="1200" u="sng">
                <a:latin typeface="Times New Roman"/>
                <a:cs typeface="Times New Roman"/>
              </a:rPr>
              <a:t>Источник:</a:t>
            </a:r>
            <a:r>
              <a:rPr lang="ru-RU" sz="1200">
                <a:latin typeface="Times New Roman"/>
                <a:cs typeface="Times New Roman"/>
              </a:rPr>
              <a:t> </a:t>
            </a:r>
            <a:r>
              <a:rPr lang="ru-RU" sz="1200">
                <a:latin typeface="Times New Roman"/>
                <a:ea typeface="Calibri"/>
                <a:cs typeface="Times New Roman"/>
              </a:rPr>
              <a:t>Письмо Министерства Транспорта и Дорожного хозяйства Тульской области от 27.02.2023 № 55-к-21/2166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 bwMode="auto">
          <a:xfrm>
            <a:off x="352426" y="1262744"/>
            <a:ext cx="11515724" cy="5013770"/>
          </a:xfrm>
        </p:spPr>
        <p:txBody>
          <a:bodyPr>
            <a:normAutofit/>
          </a:bodyPr>
          <a:lstStyle/>
          <a:p>
            <a:pPr marL="0" indent="0" algn="ctr">
              <a:buNone/>
              <a:defRPr/>
            </a:pPr>
            <a:r>
              <a:rPr lang="ru-RU" sz="1800" b="1">
                <a:latin typeface="Times New Roman"/>
                <a:cs typeface="Times New Roman"/>
              </a:rPr>
              <a:t>Территории опережающего развития</a:t>
            </a:r>
            <a:endParaRPr/>
          </a:p>
          <a:p>
            <a:pPr marL="0" indent="0">
              <a:buNone/>
              <a:defRPr/>
            </a:pPr>
            <a:r>
              <a:rPr lang="ru-RU" sz="1800">
                <a:latin typeface="Times New Roman"/>
                <a:cs typeface="Times New Roman"/>
              </a:rPr>
              <a:t>- </a:t>
            </a:r>
            <a:r>
              <a:rPr lang="ru-RU" sz="1800" b="1">
                <a:latin typeface="Times New Roman"/>
                <a:cs typeface="Times New Roman"/>
              </a:rPr>
              <a:t>ТОСЭР «Алексин»</a:t>
            </a:r>
            <a:endParaRPr/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  <a:defRPr/>
            </a:pPr>
            <a:endParaRPr lang="ru-RU" sz="1800">
              <a:latin typeface="Times New Roman"/>
              <a:cs typeface="Times New Roman"/>
            </a:endParaRP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  <a:defRPr/>
            </a:pPr>
            <a:r>
              <a:rPr lang="ru-RU" sz="1800">
                <a:latin typeface="Times New Roman"/>
                <a:cs typeface="Times New Roman"/>
              </a:rPr>
              <a:t>Место нахождения: Тульская обл., г. Алексин</a:t>
            </a:r>
            <a:endParaRPr/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  <a:defRPr/>
            </a:pPr>
            <a:r>
              <a:rPr lang="ru-RU" sz="1800">
                <a:latin typeface="Times New Roman"/>
                <a:cs typeface="Times New Roman"/>
              </a:rPr>
              <a:t>Специализация: Перечень видов экономической  деятельности утвержден постановлением Правительства РФ от 12 апреля 2019 года №430</a:t>
            </a:r>
            <a:endParaRPr/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  <a:defRPr/>
            </a:pPr>
            <a:r>
              <a:rPr lang="ru-RU" sz="1800">
                <a:latin typeface="Times New Roman"/>
                <a:cs typeface="Times New Roman"/>
              </a:rPr>
              <a:t>Площадь: 982,5 кв. км</a:t>
            </a:r>
            <a:endParaRPr/>
          </a:p>
          <a:p>
            <a:pPr marL="0" indent="0" algn="ctr">
              <a:buNone/>
              <a:defRPr/>
            </a:pPr>
            <a:r>
              <a:rPr lang="ru-RU" sz="1800" b="1">
                <a:latin typeface="Times New Roman"/>
                <a:cs typeface="Times New Roman"/>
              </a:rPr>
              <a:t>Территории опережающего развития</a:t>
            </a:r>
            <a:endParaRPr/>
          </a:p>
          <a:p>
            <a:pPr marL="0" indent="0">
              <a:buNone/>
              <a:defRPr/>
            </a:pPr>
            <a:r>
              <a:rPr lang="ru-RU" sz="1800">
                <a:latin typeface="Times New Roman"/>
                <a:cs typeface="Times New Roman"/>
              </a:rPr>
              <a:t>- </a:t>
            </a:r>
            <a:r>
              <a:rPr lang="ru-RU" sz="1800" b="1">
                <a:latin typeface="Times New Roman"/>
                <a:cs typeface="Times New Roman"/>
              </a:rPr>
              <a:t>ТОСЭР «Ефремов»</a:t>
            </a:r>
            <a:endParaRPr/>
          </a:p>
          <a:p>
            <a:pPr marL="0" indent="0">
              <a:lnSpc>
                <a:spcPct val="110000"/>
              </a:lnSpc>
              <a:buNone/>
              <a:defRPr/>
            </a:pPr>
            <a:r>
              <a:rPr lang="ru-RU" sz="1800">
                <a:latin typeface="Times New Roman"/>
                <a:cs typeface="Times New Roman"/>
              </a:rPr>
              <a:t>Местонахождение: Тульская обл., Ефремов</a:t>
            </a:r>
            <a:br>
              <a:rPr lang="ru-RU" sz="1800">
                <a:latin typeface="Times New Roman"/>
                <a:cs typeface="Times New Roman"/>
              </a:rPr>
            </a:br>
            <a:r>
              <a:rPr lang="ru-RU" sz="1800">
                <a:latin typeface="Times New Roman"/>
                <a:cs typeface="Times New Roman"/>
              </a:rPr>
              <a:t>Специализация: Перечень видов экономической деятельности утвержден постановлением Правительства РФ от 16 марта 2018г. №269</a:t>
            </a:r>
            <a:endParaRPr/>
          </a:p>
          <a:p>
            <a:pPr marL="0" indent="0">
              <a:lnSpc>
                <a:spcPct val="110000"/>
              </a:lnSpc>
              <a:buNone/>
              <a:defRPr/>
            </a:pPr>
            <a:r>
              <a:rPr lang="ru-RU" sz="1800">
                <a:latin typeface="Times New Roman"/>
                <a:cs typeface="Times New Roman"/>
              </a:rPr>
              <a:t>Площадь: 1649 кв. км</a:t>
            </a:r>
            <a:endParaRPr/>
          </a:p>
          <a:p>
            <a:pPr marL="0" indent="0">
              <a:buNone/>
              <a:defRPr/>
            </a:pPr>
            <a:endParaRPr lang="ru-RU" sz="1800" i="0">
              <a:latin typeface="Times New Roman"/>
              <a:cs typeface="Times New Roman"/>
            </a:endParaRPr>
          </a:p>
          <a:p>
            <a:pPr marL="0" indent="0">
              <a:buNone/>
              <a:defRPr/>
            </a:pPr>
            <a:endParaRPr lang="ru-RU" sz="1800" i="0">
              <a:latin typeface="Times New Roman"/>
              <a:cs typeface="Times New Roman"/>
            </a:endParaRPr>
          </a:p>
        </p:txBody>
      </p:sp>
      <p:sp>
        <p:nvSpPr>
          <p:cNvPr id="4" name="TextBox 3"/>
          <p:cNvSpPr txBox="1"/>
          <p:nvPr/>
        </p:nvSpPr>
        <p:spPr bwMode="auto">
          <a:xfrm>
            <a:off x="440799" y="6413200"/>
            <a:ext cx="1105928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ru-RU" sz="1200" u="sng">
                <a:latin typeface="Times New Roman"/>
                <a:cs typeface="Times New Roman"/>
              </a:rPr>
              <a:t>Источник:</a:t>
            </a:r>
            <a:r>
              <a:rPr lang="ru-RU" sz="1200">
                <a:latin typeface="Times New Roman"/>
                <a:cs typeface="Times New Roman"/>
              </a:rPr>
              <a:t> </a:t>
            </a:r>
            <a:r>
              <a:rPr lang="ru-RU" sz="1200">
                <a:latin typeface="Times New Roman"/>
                <a:ea typeface="Calibri"/>
                <a:cs typeface="Times New Roman"/>
              </a:rPr>
              <a:t>Письмо Министерства Транспорта и Дорожного хозяйства Тульской области от 27.02.2023 № 55-к-21/2166</a:t>
            </a:r>
            <a:endParaRPr/>
          </a:p>
        </p:txBody>
      </p:sp>
      <p:sp>
        <p:nvSpPr>
          <p:cNvPr id="6" name="Заголовок 1"/>
          <p:cNvSpPr>
            <a:spLocks noGrp="1"/>
          </p:cNvSpPr>
          <p:nvPr>
            <p:ph type="title"/>
          </p:nvPr>
        </p:nvSpPr>
        <p:spPr bwMode="auto">
          <a:xfrm>
            <a:off x="209007" y="147411"/>
            <a:ext cx="11504022" cy="949869"/>
          </a:xfrm>
        </p:spPr>
        <p:txBody>
          <a:bodyPr>
            <a:noAutofit/>
          </a:bodyPr>
          <a:lstStyle/>
          <a:p>
            <a:pPr algn="ctr">
              <a:defRPr/>
            </a:pPr>
            <a:r>
              <a:rPr lang="ru-RU" sz="2800">
                <a:latin typeface="Times New Roman"/>
                <a:cs typeface="Times New Roman"/>
              </a:rPr>
              <a:t>Индустриальные парки, особые экономические зоны, индустриальные техно-парки, территории опережающего развития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165463" y="0"/>
            <a:ext cx="12026537" cy="507643"/>
          </a:xfrm>
        </p:spPr>
        <p:txBody>
          <a:bodyPr>
            <a:normAutofit/>
          </a:bodyPr>
          <a:lstStyle/>
          <a:p>
            <a:pPr algn="ctr">
              <a:defRPr/>
            </a:pPr>
            <a:r>
              <a:rPr lang="ru-RU" sz="2800">
                <a:latin typeface="Times New Roman"/>
                <a:cs typeface="Times New Roman"/>
              </a:rPr>
              <a:t>Карта железных дорог региона</a:t>
            </a:r>
            <a:endParaRPr/>
          </a:p>
        </p:txBody>
      </p:sp>
      <p:sp>
        <p:nvSpPr>
          <p:cNvPr id="8" name="TextBox 7"/>
          <p:cNvSpPr txBox="1"/>
          <p:nvPr/>
        </p:nvSpPr>
        <p:spPr bwMode="auto">
          <a:xfrm>
            <a:off x="381662" y="6443917"/>
            <a:ext cx="7204842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1200" u="sng">
                <a:latin typeface="Times New Roman"/>
                <a:cs typeface="Times New Roman"/>
              </a:rPr>
              <a:t>Источник:</a:t>
            </a:r>
            <a:r>
              <a:rPr lang="ru-RU" sz="1200">
                <a:latin typeface="Times New Roman"/>
                <a:cs typeface="Times New Roman"/>
              </a:rPr>
              <a:t> </a:t>
            </a:r>
            <a:r>
              <a:rPr lang="en-US" sz="1200" u="sng">
                <a:latin typeface="Times New Roman"/>
                <a:cs typeface="Times New Roman"/>
              </a:rPr>
              <a:t>https://slugba-perevozok.ru/documents/moskovskajagood.jpg</a:t>
            </a:r>
            <a:endParaRPr lang="ru-RU" sz="1200" u="sng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1614489" y="483249"/>
            <a:ext cx="9068250" cy="596066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838200" y="192722"/>
            <a:ext cx="10515600" cy="488315"/>
          </a:xfrm>
        </p:spPr>
        <p:txBody>
          <a:bodyPr>
            <a:normAutofit/>
          </a:bodyPr>
          <a:lstStyle/>
          <a:p>
            <a:pPr algn="ctr">
              <a:defRPr/>
            </a:pPr>
            <a:r>
              <a:rPr lang="ru-RU" sz="2800">
                <a:latin typeface="Times New Roman"/>
                <a:cs typeface="Times New Roman"/>
              </a:rPr>
              <a:t>Транспортная инфраструктура региона</a:t>
            </a:r>
            <a:endParaRPr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 bwMode="auto">
          <a:xfrm>
            <a:off x="396815" y="947337"/>
            <a:ext cx="11447252" cy="5350237"/>
          </a:xfrm>
        </p:spPr>
        <p:txBody>
          <a:bodyPr>
            <a:normAutofit fontScale="77500" lnSpcReduction="20000"/>
          </a:bodyPr>
          <a:lstStyle/>
          <a:p>
            <a:pPr marL="0" indent="0" algn="just">
              <a:lnSpc>
                <a:spcPct val="120000"/>
              </a:lnSpc>
              <a:buNone/>
              <a:defRPr/>
            </a:pPr>
            <a:r>
              <a:rPr lang="ru-RU" sz="2500" u="sng">
                <a:solidFill>
                  <a:srgbClr val="000000"/>
                </a:solidFill>
                <a:latin typeface="Times New Roman"/>
                <a:cs typeface="Times New Roman"/>
                <a:hlinkClick r:id="rId2" tooltip="Транспорт"/>
              </a:rPr>
              <a:t>Транспорт</a:t>
            </a:r>
            <a:r>
              <a:rPr lang="ru-RU" sz="2500">
                <a:solidFill>
                  <a:srgbClr val="000000"/>
                </a:solidFill>
                <a:latin typeface="Times New Roman"/>
                <a:cs typeface="Times New Roman"/>
              </a:rPr>
              <a:t> в </a:t>
            </a:r>
            <a:r>
              <a:rPr lang="ru-RU" sz="2500" u="sng">
                <a:solidFill>
                  <a:srgbClr val="000000"/>
                </a:solidFill>
                <a:latin typeface="Times New Roman"/>
                <a:cs typeface="Times New Roman"/>
                <a:hlinkClick r:id="rId3" tooltip="Тульская область"/>
              </a:rPr>
              <a:t>Тульской области</a:t>
            </a:r>
            <a:r>
              <a:rPr lang="ru-RU" sz="2500">
                <a:solidFill>
                  <a:srgbClr val="000000"/>
                </a:solidFill>
                <a:latin typeface="Times New Roman"/>
                <a:cs typeface="Times New Roman"/>
              </a:rPr>
              <a:t> обеспечивает связь, как между населёнными пунктами внутри области, так и связь с соседними областями. Представлен автомобильным, железнодорожным, внутренним (речным) водным, авиационным, трубопроводным. В Туле также имеется трамвайный и троллейбусный транспорт.</a:t>
            </a:r>
            <a:endParaRPr/>
          </a:p>
          <a:p>
            <a:pPr marL="0" indent="0" algn="just">
              <a:lnSpc>
                <a:spcPct val="120000"/>
              </a:lnSpc>
              <a:buNone/>
              <a:defRPr/>
            </a:pPr>
            <a:r>
              <a:rPr lang="ru-RU" sz="2500" b="1" i="0" u="sng">
                <a:solidFill>
                  <a:srgbClr val="000000"/>
                </a:solidFill>
                <a:latin typeface="Times New Roman"/>
                <a:cs typeface="Times New Roman"/>
              </a:rPr>
              <a:t>Показатели работы транспорта в регионе:</a:t>
            </a:r>
            <a:endParaRPr/>
          </a:p>
          <a:p>
            <a:pPr marL="0" indent="0" algn="just">
              <a:lnSpc>
                <a:spcPct val="120000"/>
              </a:lnSpc>
              <a:buNone/>
              <a:defRPr/>
            </a:pPr>
            <a:r>
              <a:rPr lang="ru-RU" sz="2500" b="1">
                <a:solidFill>
                  <a:srgbClr val="000000"/>
                </a:solidFill>
                <a:latin typeface="Times New Roman"/>
                <a:cs typeface="Times New Roman"/>
              </a:rPr>
              <a:t>Железнодорожный транспорт: </a:t>
            </a:r>
            <a:endParaRPr/>
          </a:p>
          <a:p>
            <a:pPr marL="0" indent="0" algn="just">
              <a:lnSpc>
                <a:spcPct val="120000"/>
              </a:lnSpc>
              <a:buNone/>
              <a:defRPr/>
            </a:pPr>
            <a:r>
              <a:rPr lang="ru-RU" sz="2500">
                <a:solidFill>
                  <a:srgbClr val="000000"/>
                </a:solidFill>
                <a:latin typeface="Times New Roman"/>
                <a:cs typeface="Times New Roman"/>
              </a:rPr>
              <a:t>В Тульской области хорошо развито железнодорожное сообщение. Через регион проходят дороги </a:t>
            </a:r>
            <a:r>
              <a:rPr lang="ru-RU" sz="2500">
                <a:solidFill>
                  <a:srgbClr val="000000"/>
                </a:solidFill>
                <a:latin typeface="Times New Roman"/>
                <a:cs typeface="Times New Roman"/>
              </a:rPr>
              <a:t>Москва-Харьков, Вязьма - Сызрань </a:t>
            </a:r>
            <a:r>
              <a:rPr lang="ru-RU" sz="2500">
                <a:solidFill>
                  <a:srgbClr val="000000"/>
                </a:solidFill>
                <a:latin typeface="Times New Roman"/>
                <a:cs typeface="Times New Roman"/>
              </a:rPr>
              <a:t>и </a:t>
            </a:r>
            <a:r>
              <a:rPr lang="ru-RU" sz="2500">
                <a:solidFill>
                  <a:srgbClr val="000000"/>
                </a:solidFill>
                <a:latin typeface="Times New Roman"/>
                <a:cs typeface="Times New Roman"/>
              </a:rPr>
              <a:t>Москва - Старый Оскол. В регионе две узловые железнодорожные станции Тула</a:t>
            </a:r>
            <a:r>
              <a:rPr lang="en-US" sz="2500">
                <a:solidFill>
                  <a:srgbClr val="000000"/>
                </a:solidFill>
                <a:latin typeface="Times New Roman"/>
                <a:cs typeface="Times New Roman"/>
              </a:rPr>
              <a:t> I</a:t>
            </a:r>
            <a:r>
              <a:rPr lang="ru-RU" sz="2500">
                <a:solidFill>
                  <a:srgbClr val="000000"/>
                </a:solidFill>
                <a:latin typeface="Times New Roman"/>
                <a:cs typeface="Times New Roman"/>
              </a:rPr>
              <a:t>-Курская и Узловая</a:t>
            </a:r>
            <a:r>
              <a:rPr lang="en-US" sz="2500">
                <a:solidFill>
                  <a:srgbClr val="000000"/>
                </a:solidFill>
                <a:latin typeface="Times New Roman"/>
                <a:cs typeface="Times New Roman"/>
              </a:rPr>
              <a:t> I</a:t>
            </a:r>
            <a:r>
              <a:rPr lang="ru-RU" sz="2500">
                <a:solidFill>
                  <a:srgbClr val="000000"/>
                </a:solidFill>
                <a:latin typeface="Times New Roman"/>
                <a:cs typeface="Times New Roman"/>
              </a:rPr>
              <a:t>. </a:t>
            </a:r>
            <a:r>
              <a:rPr lang="ru-RU" sz="2500">
                <a:solidFill>
                  <a:srgbClr val="000000"/>
                </a:solidFill>
                <a:latin typeface="Times New Roman"/>
                <a:cs typeface="Times New Roman"/>
              </a:rPr>
              <a:t>Железнодорожные станции есть практически во всех крупных населенных пунктах. Общая протяженность железных дорог области — около 1 тысячи километров.</a:t>
            </a:r>
            <a:endParaRPr/>
          </a:p>
          <a:p>
            <a:pPr marL="0" indent="0" algn="just">
              <a:lnSpc>
                <a:spcPct val="120000"/>
              </a:lnSpc>
              <a:buNone/>
              <a:defRPr/>
            </a:pPr>
            <a:r>
              <a:rPr lang="ru-RU" sz="2000"/>
              <a:t> </a:t>
            </a:r>
            <a:r>
              <a:rPr lang="ru-RU" sz="2500" b="1" i="0">
                <a:solidFill>
                  <a:srgbClr val="000000"/>
                </a:solidFill>
                <a:latin typeface="Times New Roman"/>
                <a:cs typeface="Times New Roman"/>
              </a:rPr>
              <a:t>Водный транспорт</a:t>
            </a:r>
            <a:endParaRPr/>
          </a:p>
          <a:p>
            <a:pPr marL="0" indent="0" algn="just">
              <a:lnSpc>
                <a:spcPct val="120000"/>
              </a:lnSpc>
              <a:buNone/>
              <a:defRPr/>
            </a:pPr>
            <a:r>
              <a:rPr lang="ru-RU" sz="2500">
                <a:solidFill>
                  <a:srgbClr val="000000"/>
                </a:solidFill>
                <a:latin typeface="Times New Roman"/>
                <a:cs typeface="Times New Roman"/>
              </a:rPr>
              <a:t>Водный транспорт в области развит слабо. Единственной судоходной рекой является </a:t>
            </a:r>
            <a:r>
              <a:rPr lang="ru-RU" sz="2500" u="sng">
                <a:solidFill>
                  <a:srgbClr val="000000"/>
                </a:solidFill>
                <a:latin typeface="Times New Roman"/>
                <a:cs typeface="Times New Roman"/>
                <a:hlinkClick r:id="rId4" tooltip="Ока"/>
              </a:rPr>
              <a:t>Ока</a:t>
            </a:r>
            <a:r>
              <a:rPr lang="ru-RU" sz="2500">
                <a:solidFill>
                  <a:srgbClr val="000000"/>
                </a:solidFill>
                <a:latin typeface="Times New Roman"/>
                <a:cs typeface="Times New Roman"/>
              </a:rPr>
              <a:t>, по которой ходят сухогрузы и пассажирское судно из </a:t>
            </a:r>
            <a:r>
              <a:rPr lang="ru-RU" sz="2500" u="sng">
                <a:solidFill>
                  <a:srgbClr val="000000"/>
                </a:solidFill>
                <a:latin typeface="Times New Roman"/>
                <a:cs typeface="Times New Roman"/>
                <a:hlinkClick r:id="rId5" tooltip="Калуга"/>
              </a:rPr>
              <a:t>Калуги</a:t>
            </a:r>
            <a:r>
              <a:rPr lang="ru-RU" sz="2500">
                <a:solidFill>
                  <a:srgbClr val="000000"/>
                </a:solidFill>
                <a:latin typeface="Times New Roman"/>
                <a:cs typeface="Times New Roman"/>
              </a:rPr>
              <a:t> в </a:t>
            </a:r>
            <a:r>
              <a:rPr lang="ru-RU" sz="2500" u="sng">
                <a:solidFill>
                  <a:srgbClr val="000000"/>
                </a:solidFill>
                <a:latin typeface="Times New Roman"/>
                <a:cs typeface="Times New Roman"/>
                <a:hlinkClick r:id="rId6" tooltip="Алексин"/>
              </a:rPr>
              <a:t>Алексин</a:t>
            </a:r>
            <a:r>
              <a:rPr lang="ru-RU" sz="2500">
                <a:solidFill>
                  <a:srgbClr val="000000"/>
                </a:solidFill>
                <a:latin typeface="Times New Roman"/>
                <a:cs typeface="Times New Roman"/>
              </a:rPr>
              <a:t>. А также в самой </a:t>
            </a:r>
            <a:r>
              <a:rPr lang="ru-RU" sz="2500" u="sng">
                <a:solidFill>
                  <a:srgbClr val="000000"/>
                </a:solidFill>
                <a:latin typeface="Times New Roman"/>
                <a:cs typeface="Times New Roman"/>
                <a:hlinkClick r:id="rId7" tooltip="Тула"/>
              </a:rPr>
              <a:t>Туле</a:t>
            </a:r>
            <a:r>
              <a:rPr lang="ru-RU" sz="2500">
                <a:solidFill>
                  <a:srgbClr val="000000"/>
                </a:solidFill>
                <a:latin typeface="Times New Roman"/>
                <a:cs typeface="Times New Roman"/>
              </a:rPr>
              <a:t> по реке </a:t>
            </a:r>
            <a:r>
              <a:rPr lang="ru-RU" sz="2500" u="sng">
                <a:solidFill>
                  <a:srgbClr val="000000"/>
                </a:solidFill>
                <a:latin typeface="Times New Roman"/>
                <a:cs typeface="Times New Roman"/>
                <a:hlinkClick r:id="rId8" tooltip="Упа"/>
              </a:rPr>
              <a:t>Упе</a:t>
            </a:r>
            <a:r>
              <a:rPr lang="ru-RU" sz="2500">
                <a:solidFill>
                  <a:srgbClr val="000000"/>
                </a:solidFill>
                <a:latin typeface="Times New Roman"/>
                <a:cs typeface="Times New Roman"/>
              </a:rPr>
              <a:t> летом ходит </a:t>
            </a:r>
            <a:r>
              <a:rPr lang="ru-RU" sz="2500" u="sng">
                <a:solidFill>
                  <a:srgbClr val="000000"/>
                </a:solidFill>
                <a:latin typeface="Times New Roman"/>
                <a:cs typeface="Times New Roman"/>
                <a:hlinkClick r:id="rId9" tooltip="Речной трамвай"/>
              </a:rPr>
              <a:t>речной трамвай</a:t>
            </a:r>
            <a:r>
              <a:rPr lang="ru-RU" sz="2500">
                <a:solidFill>
                  <a:srgbClr val="000000"/>
                </a:solidFill>
                <a:latin typeface="Times New Roman"/>
                <a:cs typeface="Times New Roman"/>
              </a:rPr>
              <a:t>.</a:t>
            </a:r>
            <a:endParaRPr/>
          </a:p>
        </p:txBody>
      </p:sp>
      <p:sp>
        <p:nvSpPr>
          <p:cNvPr id="5" name="TextBox 4"/>
          <p:cNvSpPr txBox="1"/>
          <p:nvPr/>
        </p:nvSpPr>
        <p:spPr bwMode="auto">
          <a:xfrm>
            <a:off x="396815" y="6435867"/>
            <a:ext cx="11447252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1200" u="sng">
                <a:latin typeface="Times New Roman"/>
                <a:cs typeface="Times New Roman"/>
              </a:rPr>
              <a:t>Источник:</a:t>
            </a:r>
            <a:r>
              <a:rPr lang="ru-RU" sz="1200">
                <a:latin typeface="Times New Roman"/>
                <a:cs typeface="Times New Roman"/>
              </a:rPr>
              <a:t> </a:t>
            </a:r>
            <a:r>
              <a:rPr lang="ru-RU" sz="1200">
                <a:latin typeface="Times New Roman"/>
                <a:ea typeface="Calibri"/>
                <a:cs typeface="Times New Roman"/>
              </a:rPr>
              <a:t>Письмо Министерства Транспорта и Дорожного хозяйства Тульской области от 27.02.2023 № 55-к-21/2166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<Relationships xmlns="http://schemas.openxmlformats.org/package/2006/relationships"></Relationships>
</file>

<file path=ppt/theme/theme1.xml><?xml version="1.0" encoding="utf-8"?>
<a:theme xmlns:a="http://schemas.openxmlformats.org/drawingml/2006/main" xmlns:r="http://schemas.openxmlformats.org/officeDocument/2006/relationships" xmlns:p="http://schemas.openxmlformats.org/presentation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Arial"/>
        <a:cs typeface="Arial"/>
      </a:majorFont>
      <a:minorFont>
        <a:latin typeface="Calibri"/>
        <a:ea typeface="Arial"/>
        <a:cs typeface="Arial"/>
      </a:minorFont>
    </a:fontScheme>
    <a:fmtScheme name="Стандартная">
      <a:fillStyleLst>
        <a:solidFill>
          <a:schemeClr val="phClr"/>
        </a:solidFill>
        <a:gradFill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0</Words>
  <Application>Р7-Офис/7.3.3.0</Application>
  <DocSecurity>0</DocSecurity>
  <PresentationFormat>Широкоэкранный</PresentationFormat>
  <Paragraphs>0</Paragraphs>
  <Slides>37</Slides>
  <Notes>37</Notes>
  <HiddenSlides>0</HiddenSlides>
  <MMClips>2</MMClips>
  <ScaleCrop>0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38" baseType="lpstr">
      <vt:lpstr>Theme 1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Slide 35</vt:lpstr>
      <vt:lpstr>Slide 36</vt:lpstr>
      <vt:lpstr>Slide 37</vt:lpstr>
    </vt:vector>
  </TitlesOfParts>
  <Manager/>
  <Company/>
  <LinksUpToDate>0</LinksUpToDate>
  <SharedDoc>0</SharedDoc>
  <HyperlinkBase/>
  <HyperlinksChanged>0</HyperlinksChanged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ПАСПОРТ Региона Российской Федерации Владимирская область</dc:title>
  <dc:subject/>
  <dc:creator>Ольга</dc:creator>
  <cp:keywords/>
  <dc:description/>
  <dc:identifier/>
  <dc:language/>
  <cp:lastModifiedBy/>
  <cp:revision>534</cp:revision>
  <dcterms:created xsi:type="dcterms:W3CDTF">2022-06-25T20:20:45Z</dcterms:created>
  <dcterms:modified xsi:type="dcterms:W3CDTF">2025-03-11T05:14:53Z</dcterms:modified>
  <cp:category/>
  <cp:contentStatus/>
  <cp:version/>
</cp:coreProperties>
</file>